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9"/>
  </p:handoutMasterIdLst>
  <p:sldIdLst>
    <p:sldId id="270" r:id="rId3"/>
    <p:sldId id="279" r:id="rId4"/>
    <p:sldId id="306" r:id="rId5"/>
    <p:sldId id="307" r:id="rId6"/>
    <p:sldId id="309" r:id="rId7"/>
    <p:sldId id="310" r:id="rId8"/>
    <p:sldId id="311" r:id="rId9"/>
    <p:sldId id="313" r:id="rId10"/>
    <p:sldId id="314" r:id="rId11"/>
    <p:sldId id="308" r:id="rId12"/>
    <p:sldId id="319" r:id="rId13"/>
    <p:sldId id="321" r:id="rId14"/>
    <p:sldId id="320" r:id="rId15"/>
    <p:sldId id="325" r:id="rId16"/>
    <p:sldId id="323" r:id="rId17"/>
    <p:sldId id="324" r:id="rId18"/>
    <p:sldId id="327" r:id="rId19"/>
    <p:sldId id="329" r:id="rId20"/>
    <p:sldId id="331" r:id="rId21"/>
    <p:sldId id="330" r:id="rId22"/>
    <p:sldId id="332" r:id="rId23"/>
    <p:sldId id="333" r:id="rId24"/>
    <p:sldId id="334" r:id="rId25"/>
    <p:sldId id="335" r:id="rId26"/>
    <p:sldId id="336" r:id="rId27"/>
    <p:sldId id="337" r:id="rId28"/>
    <p:sldId id="338" r:id="rId30"/>
    <p:sldId id="339" r:id="rId31"/>
    <p:sldId id="328" r:id="rId32"/>
    <p:sldId id="342" r:id="rId33"/>
    <p:sldId id="343" r:id="rId34"/>
    <p:sldId id="345" r:id="rId35"/>
    <p:sldId id="348" r:id="rId36"/>
    <p:sldId id="346" r:id="rId37"/>
    <p:sldId id="27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jie (Faunia)" initials="L(" lastIdx="3" clrIdx="0"/>
  <p:cmAuthor id="2" name="Tao" initials="T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03" autoAdjust="0"/>
    <p:restoredTop sz="94660"/>
  </p:normalViewPr>
  <p:slideViewPr>
    <p:cSldViewPr>
      <p:cViewPr varScale="1">
        <p:scale>
          <a:sx n="91" d="100"/>
          <a:sy n="91" d="100"/>
        </p:scale>
        <p:origin x="701" y="72"/>
      </p:cViewPr>
      <p:guideLst>
        <p:guide pos="590"/>
        <p:guide orient="horz" pos="8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F288E0-7875-42C4-84C8-98DBBD3BF4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D9BB5D0-35E4-459D-AEF3-FE4D7C45CC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hyperlink" Target="https://sget.org/standards/smarc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tags" Target="../tags/tag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 userDrawn="1"/>
        </p:nvSpPr>
        <p:spPr>
          <a:xfrm>
            <a:off x="4314904" y="6344920"/>
            <a:ext cx="3562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Alibaba PuHuiTi" pitchFamily="18" charset="-122"/>
              </a:rPr>
              <a:t>Copyright © 202</a:t>
            </a:r>
            <a:r>
              <a:rPr lang="en-US" altLang="zh-CN" sz="1000" dirty="0">
                <a:solidFill>
                  <a:schemeClr val="bg1"/>
                </a:solidFill>
                <a:ea typeface="Alibaba PuHuiTi" pitchFamily="18" charset="-122"/>
              </a:rPr>
              <a:t>1</a:t>
            </a:r>
            <a:r>
              <a:rPr lang="zh-CN" altLang="en-US" sz="1000" dirty="0">
                <a:solidFill>
                  <a:schemeClr val="bg1"/>
                </a:solidFill>
                <a:ea typeface="Alibaba PuHuiTi" pitchFamily="18" charset="-122"/>
              </a:rPr>
              <a:t> OPENATOM FOUNDATION. All rights reserved.</a:t>
            </a:r>
            <a:endParaRPr lang="zh-CN" altLang="en-US" sz="1000" dirty="0">
              <a:solidFill>
                <a:schemeClr val="bg1"/>
              </a:solidFill>
              <a:ea typeface="Alibaba PuHuiTi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33147" y="4765913"/>
            <a:ext cx="15246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>
                  <a:noFill/>
                </a:ln>
                <a:solidFill>
                  <a:schemeClr val="bg1"/>
                </a:solidFill>
              </a:rPr>
              <a:t>2021</a:t>
            </a:r>
            <a:r>
              <a:rPr lang="en-US" altLang="zh-CN" sz="2400" b="1" dirty="0">
                <a:ln>
                  <a:noFill/>
                </a:ln>
                <a:solidFill>
                  <a:schemeClr val="bg1"/>
                </a:solidFill>
              </a:rPr>
              <a:t>/7/</a:t>
            </a:r>
            <a:r>
              <a:rPr lang="en-US" altLang="zh-CN" sz="2400" b="1" dirty="0">
                <a:ln>
                  <a:noFill/>
                </a:ln>
                <a:solidFill>
                  <a:schemeClr val="bg1"/>
                </a:solidFill>
              </a:rPr>
              <a:t>11</a:t>
            </a:r>
            <a:endParaRPr lang="en-US" altLang="zh-CN" sz="2400" b="1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9470" y="1341120"/>
            <a:ext cx="10894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选用怎样的开发板适配鸿蒙开源板（L2+）规范?</a:t>
            </a:r>
            <a:endParaRPr lang="zh-CN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96Board Enterprise Edition( TV) platform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15" y="980440"/>
            <a:ext cx="5942965" cy="523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4"/>
          <p:cNvSpPr txBox="1"/>
          <p:nvPr/>
        </p:nvSpPr>
        <p:spPr>
          <a:xfrm>
            <a:off x="7751899" y="4077154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dirty="0" smtClean="0"/>
              <a:t>160</a:t>
            </a:r>
            <a:r>
              <a:rPr lang="en-US" altLang="zh-CN" dirty="0" smtClean="0"/>
              <a:t>x120mm</a:t>
            </a:r>
            <a:endParaRPr lang="zh-TW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华为海思Hikey960  96Board CE 开发板--（10层板）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圖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8" y="1070139"/>
            <a:ext cx="3561953" cy="24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78" y="3524379"/>
            <a:ext cx="3669458" cy="254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871465" y="1069872"/>
          <a:ext cx="5184577" cy="4909013"/>
        </p:xfrm>
        <a:graphic>
          <a:graphicData uri="http://schemas.openxmlformats.org/drawingml/2006/table">
            <a:tbl>
              <a:tblPr/>
              <a:tblGrid>
                <a:gridCol w="1106820"/>
                <a:gridCol w="4077757"/>
              </a:tblGrid>
              <a:tr h="181878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/>
                        </a:rPr>
                        <a:t>Component</a:t>
                      </a:r>
                      <a:endParaRPr lang="en-US" sz="105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3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EA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947B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/>
                        </a:rPr>
                        <a:t>Description</a:t>
                      </a:r>
                      <a:endParaRPr lang="en-US" sz="105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343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EA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947B"/>
                    </a:solidFill>
                  </a:tcPr>
                </a:tc>
              </a:tr>
              <a:tr h="167887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SoC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EA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Kirin 960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EA7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0892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CPU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4 Cortex A73 + 4 Cortex A53 Big.Little CPU architecture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0892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GPU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ARM Mali G71 MP8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0892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RAM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3GB LPDDR4 SDRAM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0892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PMU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Hi6421GWCV530 PMU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0892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Storage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32GB UFS Flash Storage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86808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Wireless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WiFi (2.4- and 5-GHz dual band with two antennas) and Bluetooh 4.1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86808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USB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2 x USB 3.0 type A (host mode only) and 1 x USB 2.0 type C OTG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86808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Display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1 x HDMI 1.4 (Type A - full), 1 x 4L-MIPI DSI and HDMI output up to FHD 1080P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26714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Video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Inside Encoder: H.265/H.264 3840 x 2400@30fps 4 x 1080p @ 30 fps, Inside Decoder: H.265, HEVC MP/High Tier, Main 10/High Tier, H.264 BP/MP/HP, MPEG1/2/4, VC-1, VP6/8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0892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Audio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HDMI output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0892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Camera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nn-NO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1 x 4-lane MIPI CSI and 1 x 2-lane MIPI CSI</a:t>
                      </a:r>
                      <a:endParaRPr lang="nn-NO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566620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Expansion Interface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40 pin low speed expansion connector: +1.8V, +5V, DC power, GND, 2UART, 2I2C, SPI, I2S, 12xGPIO and 60 pin high speed expansion connector: 4L-MIPI DSI, I2C x2, SPI (48M), USB 2.0, 2L+4LMIPI CSI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86808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LED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1 x WiFi activity LED（Yellow), 1 x BT activity LED (Blue) and 4 x User LEDs (Green)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0892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Button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Power Button ： Button Power on/off &amp; Reset the system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26714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Power Source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Recommend a 12V@2A adapter with a DC plug which has a 4.75mm outer diameter and 1.7mm center pin with standard center-positive (EIAJ-3 Compliant)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0892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OS Support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AOSP/LINUX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0892"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Size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 panose="020B0604020202020204"/>
                        </a:rPr>
                        <a:t>85mm x 55mm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/>
                      </a:endParaRPr>
                    </a:p>
                  </a:txBody>
                  <a:tcPr marL="104930" marR="6995" marT="6995" marB="0" anchor="ctr">
                    <a:lnL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1C3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9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96Board Consumer Edition platform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310" y="5652135"/>
            <a:ext cx="1783080" cy="113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3"/>
          <p:cNvSpPr txBox="1"/>
          <p:nvPr/>
        </p:nvSpPr>
        <p:spPr>
          <a:xfrm>
            <a:off x="1393190" y="5988050"/>
            <a:ext cx="1460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dirty="0" smtClean="0"/>
              <a:t>85</a:t>
            </a:r>
            <a:r>
              <a:rPr lang="en-US" altLang="zh-CN" dirty="0" smtClean="0"/>
              <a:t>x 54mm </a:t>
            </a:r>
            <a:endParaRPr lang="zh-TW" altLang="en-US" dirty="0"/>
          </a:p>
        </p:txBody>
      </p:sp>
      <p:sp>
        <p:nvSpPr>
          <p:cNvPr id="7" name="文字方塊 4"/>
          <p:cNvSpPr txBox="1"/>
          <p:nvPr/>
        </p:nvSpPr>
        <p:spPr>
          <a:xfrm>
            <a:off x="7031990" y="5733415"/>
            <a:ext cx="2230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TW" dirty="0" smtClean="0"/>
              <a:t>85</a:t>
            </a:r>
            <a:r>
              <a:rPr lang="en-US" altLang="zh-CN" dirty="0" smtClean="0"/>
              <a:t>x100mm</a:t>
            </a:r>
            <a:r>
              <a:rPr lang="zh-CN" altLang="en-US" dirty="0" smtClean="0"/>
              <a:t>（扩展版）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" y="1463040"/>
            <a:ext cx="4814570" cy="443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45" y="953770"/>
            <a:ext cx="4065905" cy="4618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890" y="332740"/>
            <a:ext cx="8779510" cy="697865"/>
          </a:xfrm>
        </p:spPr>
        <p:txBody>
          <a:bodyPr/>
          <a:p>
            <a:r>
              <a:rPr lang="zh-CN" altLang="en-US">
                <a:sym typeface="+mn-ea"/>
              </a:rPr>
              <a:t>基于日本瑞萨RZ-G2M 芯片的HiHope RZ/G2 96 Board CE---MB(8层板）+Sub board（4层板）</a:t>
            </a:r>
            <a:br>
              <a:rPr lang="zh-TW" altLang="en-US" b="1" dirty="0">
                <a:solidFill>
                  <a:srgbClr val="0066FF"/>
                </a:solidFill>
              </a:rPr>
            </a:b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76" y="975696"/>
            <a:ext cx="3187239" cy="288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581400" y="975995"/>
          <a:ext cx="7816215" cy="5431155"/>
        </p:xfrm>
        <a:graphic>
          <a:graphicData uri="http://schemas.openxmlformats.org/drawingml/2006/table">
            <a:tbl>
              <a:tblPr/>
              <a:tblGrid>
                <a:gridCol w="1703705"/>
                <a:gridCol w="6112510"/>
              </a:tblGrid>
              <a:tr h="420370">
                <a:tc>
                  <a:txBody>
                    <a:bodyPr/>
                    <a:p>
                      <a:pPr algn="l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配置 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 规格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Processor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RZ/G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SoC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RZ/G2M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CPU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ARM Cortex-A57×2 and Cortex-A53×4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91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GPU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Imagination Technologies PowerVR Series 6XT GX6250@700 MHz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Memory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4GB LPDDR4 SDRAM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Storage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32GB eMMC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Wireless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WiFi(2.4 -and 5-GHz dual band with two antennas)，Bluetooth 4.1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84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USB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1 x USB 3.0 type A(Host/Function), 1 x USB 2.0 type A(Host), 1 x USB 2.0 Micro(Host/Function/OTG),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Display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1 x HDMI1.4 (Type A -full), HDMI out up to FHD 1080P, 1 x 4L - MIPI DSI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80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Video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MPEG2@80Mbps, MPEG4@50Mbps, H264@240Mbps, H265@160Mpbs, VP8@100Mbps, VP9@120Mbps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Audio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I2S, HDMI  Output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Camera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1 x 2-lane MIPI CSI, 1 x 4-lane MIPI CSI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Expansion Interface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40 pin low speed  expansion  connector: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60 pin high speed expansion  connector: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CAN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Implements CAN V2.0B at 1Mb/s: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91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Ethernet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Gigabit Ethernet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LED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1 x WiFi activity LED, 1 x BT activity LED, 4 x User LEDs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Button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Power Button : Button Power on /off &amp; Reset the system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185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Power Source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12V@5A adaptor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OS Support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AOSP/LINUX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80"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Appearance characteristic: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100mm x 85mm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143" marR="9143" marT="91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文字方塊 6"/>
          <p:cNvSpPr txBox="1"/>
          <p:nvPr/>
        </p:nvSpPr>
        <p:spPr>
          <a:xfrm>
            <a:off x="263070" y="3933371"/>
            <a:ext cx="258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/>
              <a:t>尺寸：</a:t>
            </a:r>
            <a:r>
              <a:rPr lang="en-US" altLang="zh-TW" dirty="0" smtClean="0"/>
              <a:t>85 </a:t>
            </a:r>
            <a:r>
              <a:rPr lang="en-US" altLang="zh-CN" dirty="0" smtClean="0"/>
              <a:t>x100mm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058545"/>
            <a:ext cx="3886200" cy="569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12263" y="218746"/>
            <a:ext cx="67786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+mj-lt"/>
                <a:ea typeface="Alibaba PuHuiTi" pitchFamily="18" charset="-122"/>
                <a:cs typeface="+mj-cs"/>
              </a:rPr>
              <a:t>96Boards  低速40 Pin&amp;高速60Pin  扩展接口</a:t>
            </a:r>
            <a:r>
              <a:rPr lang="zh-CN" altLang="en-US" sz="2400" b="1">
                <a:solidFill>
                  <a:schemeClr val="bg1"/>
                </a:solidFill>
                <a:latin typeface="+mj-lt"/>
                <a:ea typeface="Alibaba PuHuiTi" pitchFamily="18" charset="-122"/>
                <a:cs typeface="+mj-cs"/>
              </a:rPr>
              <a:t>Pin out.</a:t>
            </a:r>
            <a:endParaRPr lang="zh-CN" altLang="en-US" sz="2400" b="1">
              <a:solidFill>
                <a:schemeClr val="bg1"/>
              </a:solidFill>
              <a:latin typeface="+mj-lt"/>
              <a:ea typeface="Alibaba PuHuiTi" pitchFamily="18" charset="-122"/>
              <a:cs typeface="+mj-cs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80" y="1038225"/>
            <a:ext cx="3176270" cy="571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10" y="1137920"/>
            <a:ext cx="3576955" cy="553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96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oards开发板---细分专业应用的ARM 开发板应用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90954" y="1124585"/>
          <a:ext cx="11684000" cy="4472305"/>
        </p:xfrm>
        <a:graphic>
          <a:graphicData uri="http://schemas.openxmlformats.org/drawingml/2006/table">
            <a:tbl>
              <a:tblPr/>
              <a:tblGrid>
                <a:gridCol w="3686628"/>
                <a:gridCol w="7997372"/>
              </a:tblGrid>
              <a:tr h="222885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板型分类</a:t>
                      </a:r>
                      <a:endParaRPr lang="zh-TW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按专业应用分类设计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070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板型架构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主板设计+扩展接口（含子板） 为主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810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板型尺寸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CE 版：85x54mm；85x100mm；EE（TV)：160x120mm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支持的平台能力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支持符合96 boards 开发板规范的 ARM 多核处理器平台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885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内存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 1GB, 2GB, 4GB/ 8GB DDR3/4 or LPDDR3/4 。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885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无线通讯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板载WiFi/BT 模组及天线。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810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通用延续性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因不同处理器平台需单独设计不同的开发板，通用移植性差，设计成本高。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9170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扩展接口性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基本配置40Pin 低速连接器，60pin高速连接器，其他扩展接口按CE,EE,IE 版本划分选用：micro USB， USB2.0 Host; micro SD card；PCIE，RJ45, SATA接口，LED指示 等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035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供电接口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主要以 12V DC jack 输入应用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7715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易用性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便携性佳尚可；因不同处理器平台而设计开发板，平台通用适配性不佳。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70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可靠性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大尺寸主板+双扩展接口（含子板），可靠性较佳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680">
                <a:tc>
                  <a:txBody>
                    <a:bodyPr/>
                    <a:p>
                      <a:pPr algn="ctr" fontAlgn="t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周边扩展子板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主要以显示屏，Camera模组为主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843">
                <a:tc>
                  <a:txBody>
                    <a:bodyPr/>
                    <a:p>
                      <a:pPr algn="ctr" fontAlgn="t"/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应用领域</a:t>
                      </a:r>
                      <a:endParaRPr lang="zh-TW" alt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专业分类应用：消费者智能设备，智能电视类设备，企业级智能设备。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258" marR="9258" marT="9258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文字方塊 3"/>
          <p:cNvSpPr txBox="1"/>
          <p:nvPr/>
        </p:nvSpPr>
        <p:spPr>
          <a:xfrm>
            <a:off x="407489" y="5733234"/>
            <a:ext cx="1136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 smtClean="0">
                <a:solidFill>
                  <a:srgbClr val="C00000"/>
                </a:solidFill>
              </a:rPr>
              <a:t>虽按应用分类设计</a:t>
            </a:r>
            <a:r>
              <a:rPr lang="en-US" altLang="zh-CN" dirty="0" smtClean="0">
                <a:solidFill>
                  <a:srgbClr val="C00000"/>
                </a:solidFill>
              </a:rPr>
              <a:t>ARM </a:t>
            </a:r>
            <a:r>
              <a:rPr lang="zh-CN" altLang="en-US" dirty="0" smtClean="0">
                <a:solidFill>
                  <a:srgbClr val="C00000"/>
                </a:solidFill>
              </a:rPr>
              <a:t>开发板允许多样性，但因芯片不同性能升级得重做开发板，但开发板 升级兼容性不好！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鸿蒙开源板（L2+)系列开发板设计考量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1404" y="1124814"/>
            <a:ext cx="11434762" cy="1599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 dirty="0" smtClean="0"/>
              <a:t>      </a:t>
            </a:r>
            <a:r>
              <a:rPr lang="zh-CN" altLang="zh-TW" sz="1600" dirty="0" smtClean="0"/>
              <a:t>鸿蒙开源板</a:t>
            </a:r>
            <a:r>
              <a:rPr lang="en-US" altLang="zh-TW" sz="1600" dirty="0" smtClean="0"/>
              <a:t> (L2</a:t>
            </a:r>
            <a:r>
              <a:rPr lang="en-US" altLang="zh-CN" sz="1600" dirty="0" smtClean="0"/>
              <a:t>+</a:t>
            </a:r>
            <a:r>
              <a:rPr lang="en-US" altLang="zh-TW" sz="1600" dirty="0" smtClean="0"/>
              <a:t>)</a:t>
            </a:r>
            <a:r>
              <a:rPr lang="zh-CN" altLang="zh-TW" sz="1600" dirty="0" smtClean="0"/>
              <a:t>规范</a:t>
            </a:r>
            <a:r>
              <a:rPr lang="zh-CN" altLang="en-US" sz="1600" dirty="0" smtClean="0"/>
              <a:t>应</a:t>
            </a:r>
            <a:r>
              <a:rPr lang="zh-CN" altLang="zh-TW" sz="1600" dirty="0" smtClean="0"/>
              <a:t>是立足于双核以上多核</a:t>
            </a:r>
            <a:r>
              <a:rPr lang="en-US" altLang="zh-CN" sz="1600" dirty="0" smtClean="0"/>
              <a:t>ARM</a:t>
            </a:r>
            <a:r>
              <a:rPr lang="zh-CN" altLang="zh-TW" sz="1600" dirty="0" smtClean="0"/>
              <a:t>应用处理器</a:t>
            </a:r>
            <a:r>
              <a:rPr lang="en-US" altLang="zh-TW" sz="1600" dirty="0" smtClean="0"/>
              <a:t>+</a:t>
            </a:r>
            <a:r>
              <a:rPr lang="zh-CN" altLang="zh-TW" sz="1600" dirty="0" smtClean="0"/>
              <a:t>整合</a:t>
            </a:r>
            <a:r>
              <a:rPr lang="en-US" altLang="zh-CN" sz="1600" dirty="0" smtClean="0"/>
              <a:t> 5</a:t>
            </a:r>
            <a:r>
              <a:rPr lang="en-US" altLang="zh-TW" sz="1600" dirty="0" smtClean="0"/>
              <a:t>G/4G/3G/2G/</a:t>
            </a:r>
            <a:r>
              <a:rPr lang="en-US" altLang="zh-TW" sz="1600" dirty="0" err="1" smtClean="0"/>
              <a:t>WiFi</a:t>
            </a:r>
            <a:r>
              <a:rPr lang="en-US" altLang="zh-TW" sz="1600" dirty="0" smtClean="0"/>
              <a:t>/BT/GPS </a:t>
            </a:r>
            <a:r>
              <a:rPr lang="zh-CN" altLang="en-US" sz="1600" dirty="0" smtClean="0"/>
              <a:t>多种</a:t>
            </a:r>
            <a:r>
              <a:rPr lang="zh-CN" altLang="zh-TW" sz="1600" dirty="0" smtClean="0"/>
              <a:t>无线通讯</a:t>
            </a:r>
            <a:r>
              <a:rPr lang="zh-CN" altLang="en-US" sz="1600" dirty="0" smtClean="0"/>
              <a:t>多功能高性能</a:t>
            </a:r>
            <a:r>
              <a:rPr lang="zh-CN" altLang="zh-TW" sz="1600" dirty="0" smtClean="0"/>
              <a:t>平台</a:t>
            </a:r>
            <a:r>
              <a:rPr lang="en-US" altLang="zh-TW" sz="1600" dirty="0" smtClean="0"/>
              <a:t>, </a:t>
            </a:r>
            <a:r>
              <a:rPr lang="zh-CN" altLang="en-US" sz="1600" dirty="0" smtClean="0"/>
              <a:t>此规范开源板基于以下考量：</a:t>
            </a:r>
            <a:endParaRPr lang="en-US" altLang="zh-TW" sz="1600" dirty="0" smtClean="0"/>
          </a:p>
          <a:p>
            <a:r>
              <a:rPr lang="zh-CN" altLang="en-US" sz="1600" dirty="0" smtClean="0"/>
              <a:t>      </a:t>
            </a:r>
            <a:r>
              <a:rPr lang="en-US" altLang="zh-CN" sz="1600" b="1" dirty="0" smtClean="0"/>
              <a:t>1.</a:t>
            </a:r>
            <a:r>
              <a:rPr lang="zh-CN" altLang="en-US" sz="1600" b="1" dirty="0" smtClean="0"/>
              <a:t>此类</a:t>
            </a:r>
            <a:r>
              <a:rPr lang="en-US" altLang="zh-CN" sz="1600" b="1" dirty="0" err="1" smtClean="0"/>
              <a:t>SoC</a:t>
            </a:r>
            <a:r>
              <a:rPr lang="zh-CN" altLang="en-US" sz="1600" b="1" dirty="0" smtClean="0"/>
              <a:t>内在集成了多样的</a:t>
            </a:r>
            <a:r>
              <a:rPr lang="en-US" altLang="zh-CN" sz="1600" b="1" dirty="0" smtClean="0"/>
              <a:t>I/O, </a:t>
            </a:r>
            <a:r>
              <a:rPr lang="zh-CN" altLang="en-US" sz="1600" b="1" dirty="0" smtClean="0"/>
              <a:t>需要支持引出大量功能接</a:t>
            </a:r>
            <a:r>
              <a:rPr lang="zh-CN" altLang="en-US" sz="1600" b="1" dirty="0"/>
              <a:t>口方案</a:t>
            </a:r>
            <a:r>
              <a:rPr lang="zh-CN" altLang="en-US" sz="1600" b="1" dirty="0" smtClean="0"/>
              <a:t>，以适用</a:t>
            </a:r>
            <a:r>
              <a:rPr lang="zh-CN" altLang="en-US" sz="1600" b="1" dirty="0"/>
              <a:t>于多种多样的</a:t>
            </a:r>
            <a:r>
              <a:rPr lang="en-US" altLang="zh-CN" sz="1600" b="1" dirty="0" err="1"/>
              <a:t>IoT</a:t>
            </a:r>
            <a:r>
              <a:rPr lang="zh-CN" altLang="en-US" sz="1600" b="1" dirty="0"/>
              <a:t>设</a:t>
            </a:r>
            <a:r>
              <a:rPr lang="zh-CN" altLang="en-US" sz="1600" b="1" dirty="0" smtClean="0"/>
              <a:t>计。</a:t>
            </a:r>
            <a:endParaRPr lang="en-US" altLang="zh-CN" sz="1600" b="1" dirty="0" smtClean="0"/>
          </a:p>
          <a:p>
            <a:pPr lvl="0"/>
            <a:r>
              <a:rPr lang="en-US" altLang="zh-CN" sz="1600" b="1" dirty="0" smtClean="0">
                <a:solidFill>
                  <a:prstClr val="black"/>
                </a:solidFill>
              </a:rPr>
              <a:t>      2.</a:t>
            </a:r>
            <a:r>
              <a:rPr lang="zh-CN" altLang="en-US" sz="1600" b="1" dirty="0" smtClean="0">
                <a:solidFill>
                  <a:prstClr val="black"/>
                </a:solidFill>
              </a:rPr>
              <a:t>此类</a:t>
            </a:r>
            <a:r>
              <a:rPr lang="en-US" altLang="zh-CN" sz="1600" b="1" dirty="0" err="1" smtClean="0">
                <a:solidFill>
                  <a:prstClr val="black"/>
                </a:solidFill>
              </a:rPr>
              <a:t>SoC</a:t>
            </a:r>
            <a:r>
              <a:rPr lang="en-US" altLang="zh-CN" sz="1600" b="1" dirty="0" smtClean="0">
                <a:solidFill>
                  <a:prstClr val="black"/>
                </a:solidFill>
              </a:rPr>
              <a:t> </a:t>
            </a:r>
            <a:r>
              <a:rPr lang="zh-CN" altLang="en-US" sz="1600" b="1" dirty="0" smtClean="0">
                <a:solidFill>
                  <a:prstClr val="black"/>
                </a:solidFill>
              </a:rPr>
              <a:t>已不是一家独大，虽着</a:t>
            </a:r>
            <a:r>
              <a:rPr lang="en-US" altLang="zh-CN" sz="1600" b="1" dirty="0" smtClean="0">
                <a:solidFill>
                  <a:prstClr val="black"/>
                </a:solidFill>
              </a:rPr>
              <a:t>ARM IP </a:t>
            </a:r>
            <a:r>
              <a:rPr lang="zh-CN" altLang="en-US" sz="1600" b="1" dirty="0" smtClean="0">
                <a:solidFill>
                  <a:prstClr val="black"/>
                </a:solidFill>
              </a:rPr>
              <a:t>升级，多家芯片厂商也在不断升级换代芯片，迫使开发板生命周期会越来越短，为了能</a:t>
            </a:r>
            <a:r>
              <a:rPr lang="zh-CN" altLang="en-US" sz="1600" b="1" dirty="0">
                <a:solidFill>
                  <a:prstClr val="black"/>
                </a:solidFill>
              </a:rPr>
              <a:t>将</a:t>
            </a:r>
            <a:r>
              <a:rPr lang="en-US" altLang="zh-CN" sz="1600" b="1" dirty="0">
                <a:solidFill>
                  <a:prstClr val="black"/>
                </a:solidFill>
              </a:rPr>
              <a:t>CPU</a:t>
            </a:r>
            <a:r>
              <a:rPr lang="zh-CN" altLang="en-US" sz="1600" b="1" dirty="0">
                <a:solidFill>
                  <a:prstClr val="black"/>
                </a:solidFill>
              </a:rPr>
              <a:t>模块资源进行最大化输出，使得客户的设计可以更加简单地进行平台迁移，在大幅缩短客户设计周期的同时也替客户节约了研发开</a:t>
            </a:r>
            <a:r>
              <a:rPr lang="zh-CN" altLang="en-US" sz="1600" b="1" dirty="0" smtClean="0">
                <a:solidFill>
                  <a:prstClr val="black"/>
                </a:solidFill>
              </a:rPr>
              <a:t>支</a:t>
            </a:r>
            <a:r>
              <a:rPr lang="zh-CN" altLang="en-US" b="1" dirty="0" smtClean="0">
                <a:solidFill>
                  <a:prstClr val="black"/>
                </a:solidFill>
              </a:rPr>
              <a:t>。</a:t>
            </a:r>
            <a:endParaRPr lang="en-US" altLang="zh-CN" b="1" dirty="0" smtClean="0">
              <a:solidFill>
                <a:prstClr val="black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" y="2637790"/>
            <a:ext cx="10633075" cy="374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什么驱使我们更好地适配鸿蒙开源板（L2+)系列开发板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字方塊 4"/>
          <p:cNvSpPr txBox="1"/>
          <p:nvPr/>
        </p:nvSpPr>
        <p:spPr>
          <a:xfrm>
            <a:off x="1919605" y="4653280"/>
            <a:ext cx="75768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rgbClr val="C00000"/>
                </a:solidFill>
              </a:rPr>
              <a:t>现有的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SMARC 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标准将会是重新</a:t>
            </a:r>
            <a:r>
              <a:rPr lang="zh-CN" altLang="en-US" sz="2000" b="1" dirty="0">
                <a:solidFill>
                  <a:srgbClr val="C00000"/>
                </a:solidFill>
              </a:rPr>
              <a:t>适配鸿蒙开源板（</a:t>
            </a:r>
            <a:r>
              <a:rPr lang="en-US" altLang="zh-CN" sz="2000" b="1" dirty="0">
                <a:solidFill>
                  <a:srgbClr val="C00000"/>
                </a:solidFill>
              </a:rPr>
              <a:t>L2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+)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最好的选择！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1424940"/>
            <a:ext cx="4726940" cy="274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730" y="1323975"/>
            <a:ext cx="6080125" cy="299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5200" y="260133"/>
            <a:ext cx="619125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spcBef>
                <a:spcPts val="960"/>
              </a:spcBef>
              <a:spcAft>
                <a:spcPts val="960"/>
              </a:spcAft>
            </a:pPr>
            <a:r>
              <a:rPr lang="zh-CN" altLang="en-US" sz="2400" b="1">
                <a:solidFill>
                  <a:schemeClr val="bg1"/>
                </a:solidFill>
                <a:latin typeface="+mj-lt"/>
                <a:ea typeface="Alibaba PuHuiTi" pitchFamily="18" charset="-122"/>
                <a:cs typeface="+mj-cs"/>
                <a:sym typeface="+mn-ea"/>
              </a:rPr>
              <a:t>高性能ARM SoC 核心板标准（SMARC2.1)简介</a:t>
            </a:r>
            <a:endParaRPr lang="zh-CN" altLang="en-US" sz="2400" b="1">
              <a:solidFill>
                <a:schemeClr val="bg1"/>
              </a:solidFill>
              <a:latin typeface="+mj-lt"/>
              <a:ea typeface="Alibaba PuHuiTi" pitchFamily="18" charset="-122"/>
              <a:cs typeface="+mj-cs"/>
            </a:endParaRPr>
          </a:p>
        </p:txBody>
      </p:sp>
      <p:sp>
        <p:nvSpPr>
          <p:cNvPr id="7" name="內容版面配置區 2"/>
          <p:cNvSpPr txBox="1"/>
          <p:nvPr/>
        </p:nvSpPr>
        <p:spPr>
          <a:xfrm>
            <a:off x="838200" y="908685"/>
            <a:ext cx="10515600" cy="29470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zh-CN" altLang="en-US" sz="1400" b="1" dirty="0">
                <a:latin typeface="Calibri" panose="020F0502020204030204" charset="0"/>
                <a:cs typeface="Calibri" panose="020F0502020204030204" charset="0"/>
              </a:rPr>
              <a:t>高性能</a:t>
            </a:r>
            <a:r>
              <a:rPr lang="en-US" altLang="zh-CN" sz="1400" b="1" dirty="0">
                <a:latin typeface="Calibri" panose="020F0502020204030204" charset="0"/>
                <a:cs typeface="Calibri" panose="020F0502020204030204" charset="0"/>
              </a:rPr>
              <a:t>Arm </a:t>
            </a:r>
            <a:r>
              <a:rPr lang="zh-CN" altLang="en-US" sz="1400" b="1" dirty="0">
                <a:latin typeface="Calibri" panose="020F0502020204030204" charset="0"/>
                <a:cs typeface="Calibri" panose="020F0502020204030204" charset="0"/>
              </a:rPr>
              <a:t>处理器系统普遍采纳了核心板模式，将处理器和存储器等核心部件部署在一块小尺寸的</a:t>
            </a:r>
            <a:r>
              <a:rPr lang="en-US" altLang="zh-CN" sz="1400" b="1" dirty="0">
                <a:latin typeface="Calibri" panose="020F0502020204030204" charset="0"/>
                <a:cs typeface="Calibri" panose="020F0502020204030204" charset="0"/>
              </a:rPr>
              <a:t>PCB </a:t>
            </a:r>
            <a:r>
              <a:rPr lang="zh-CN" altLang="en-US" sz="1400" b="1" dirty="0">
                <a:latin typeface="Calibri" panose="020F0502020204030204" charset="0"/>
                <a:cs typeface="Calibri" panose="020F0502020204030204" charset="0"/>
              </a:rPr>
              <a:t>上，通过金手指或者高密度接插件将</a:t>
            </a:r>
            <a:r>
              <a:rPr lang="en-US" altLang="zh-CN" sz="1400" b="1" dirty="0">
                <a:latin typeface="Calibri" panose="020F0502020204030204" charset="0"/>
                <a:cs typeface="Calibri" panose="020F0502020204030204" charset="0"/>
              </a:rPr>
              <a:t>IO</a:t>
            </a:r>
            <a:r>
              <a:rPr lang="zh-CN" altLang="en-US" sz="1400" b="1" dirty="0">
                <a:latin typeface="Calibri" panose="020F0502020204030204" charset="0"/>
                <a:cs typeface="Calibri" panose="020F0502020204030204" charset="0"/>
              </a:rPr>
              <a:t>信号引出。也有采用了邮票方式。这种结构大大简化了高性能计算设备的设计和制造难度。并且为应用设备的快速开发带来了灵活性</a:t>
            </a:r>
            <a:r>
              <a:rPr lang="zh-CN" altLang="en-US" sz="1400" b="1" dirty="0" smtClean="0">
                <a:latin typeface="Calibri" panose="020F0502020204030204" charset="0"/>
                <a:cs typeface="Calibri" panose="020F0502020204030204" charset="0"/>
              </a:rPr>
              <a:t>。</a:t>
            </a:r>
            <a:endParaRPr lang="en-US" altLang="zh-CN" sz="1400" b="1" dirty="0" smtClean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zh-CN" altLang="en-US" sz="1400" dirty="0" smtClean="0">
                <a:latin typeface="Calibri" panose="020F0502020204030204" charset="0"/>
                <a:cs typeface="Calibri" panose="020F0502020204030204" charset="0"/>
              </a:rPr>
              <a:t>这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种结构又称为模块上计算机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Computer-On-Modules (COMs) 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。在发展的早期，这种模块并没有标准化，各个厂商由各自为政。嵌入式技术标准化组织（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SGET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）提出了一个标准，称之为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SMARC (“Smart Mobility </a:t>
            </a:r>
            <a:r>
              <a:rPr lang="en-US" altLang="zh-CN" sz="1400" dirty="0" err="1">
                <a:latin typeface="Calibri" panose="020F0502020204030204" charset="0"/>
                <a:cs typeface="Calibri" panose="020F0502020204030204" charset="0"/>
              </a:rPr>
              <a:t>ARChitecture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”) 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，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2020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年五月发布了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2.1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版本。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SGET 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的官网（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hlinkClick r:id="rId1"/>
              </a:rPr>
              <a:t>https://sget.org/standards/smarc/</a:t>
            </a:r>
            <a:r>
              <a:rPr lang="zh-CN" altLang="en-US" sz="1400" dirty="0" smtClean="0">
                <a:latin typeface="Calibri" panose="020F0502020204030204" charset="0"/>
                <a:cs typeface="Calibri" panose="020F0502020204030204" charset="0"/>
              </a:rPr>
              <a:t>）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SGET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组织发布了全新的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SMARC®2.0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规格，此新规格作为嵌入式计算机模块技术的里程碑，专为面向多媒体与物联网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(</a:t>
            </a:r>
            <a:r>
              <a:rPr lang="en-US" altLang="zh-CN" sz="1400" dirty="0" err="1">
                <a:latin typeface="Calibri" panose="020F0502020204030204" charset="0"/>
                <a:cs typeface="Calibri" panose="020F0502020204030204" charset="0"/>
              </a:rPr>
              <a:t>IoT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)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连接的小型系统而设计。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SMARC®2.0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标准强调专注于多媒体，透过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MXM3.0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连接器的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314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引脚，支持多数多媒体端口和四个视频输出，并提供许多先进的串行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IO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、物联网、网络及视频端口等。总之，从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SMARC1.1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到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2.0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的大跃进，令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SMARC®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在模块化电脑领域的定位更加明晰。</a:t>
            </a:r>
            <a:endParaRPr lang="en-US" altLang="zh-CN" sz="1400" dirty="0" smtClean="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400" dirty="0" smtClean="0">
                <a:latin typeface="Calibri" panose="020F0502020204030204" charset="0"/>
                <a:cs typeface="Calibri" panose="020F0502020204030204" charset="0"/>
              </a:rPr>
              <a:t>SMARC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（“智能移动架构”）是一种通用的小型计算机模块定义，其目标应用是要求低功耗，低成本和高性能的应用。这些模块通常使用与许多熟悉的设备（如平板电脑和智能手机）中使用的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ARM SOC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相似或相同的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ARM SOC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。也可以使用其他低功耗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SOC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和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CPU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，例如面向平板电脑的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X86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设备和其他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RISC CPU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。模块的功率通常低于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6W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。该标准定义了两个模块尺寸：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82mm x 50mm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和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82mm x 80mm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。模块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PCB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上有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314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个金手指，可与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314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引脚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0.5mm</a:t>
            </a:r>
            <a:r>
              <a:rPr lang="zh-CN" altLang="en-US" sz="1400" dirty="0">
                <a:latin typeface="Calibri" panose="020F0502020204030204" charset="0"/>
                <a:cs typeface="Calibri" panose="020F0502020204030204" charset="0"/>
              </a:rPr>
              <a:t>间距的存储器条插座相连接</a:t>
            </a:r>
            <a:r>
              <a:rPr lang="zh-CN" altLang="en-US" sz="1400" dirty="0" smtClean="0">
                <a:latin typeface="Calibri" panose="020F0502020204030204" charset="0"/>
                <a:cs typeface="Calibri" panose="020F0502020204030204" charset="0"/>
              </a:rPr>
              <a:t>。</a:t>
            </a:r>
            <a:endParaRPr lang="zh-CN" altLang="en-US" sz="14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8" y="4293086"/>
            <a:ext cx="2909476" cy="1992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56" y="3855803"/>
            <a:ext cx="68199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27050" y="3875405"/>
            <a:ext cx="427291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1" dirty="0">
                <a:solidFill>
                  <a:srgbClr val="C00000"/>
                </a:solidFill>
              </a:rPr>
              <a:t>低功耗小尺寸计算平台设计的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利器！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235" y="260255"/>
            <a:ext cx="8520430" cy="440690"/>
          </a:xfrm>
        </p:spPr>
        <p:txBody>
          <a:bodyPr/>
          <a:p>
            <a:r>
              <a:rPr lang="en-US" altLang="zh-TW" dirty="0" smtClean="0">
                <a:sym typeface="+mn-ea"/>
              </a:rPr>
              <a:t>SMARC</a:t>
            </a:r>
            <a:r>
              <a:rPr lang="zh-CN" altLang="en-US" dirty="0" smtClean="0">
                <a:sym typeface="+mn-ea"/>
              </a:rPr>
              <a:t>标准的定义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69" y="980259"/>
            <a:ext cx="9510366" cy="467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Title 1"/>
          <p:cNvSpPr txBox="1"/>
          <p:nvPr/>
        </p:nvSpPr>
        <p:spPr>
          <a:xfrm>
            <a:off x="263594" y="260606"/>
            <a:ext cx="5656229" cy="379477"/>
          </a:xfrm>
          <a:prstGeom prst="rect">
            <a:avLst/>
          </a:prstGeom>
        </p:spPr>
        <p:txBody>
          <a:bodyPr lIns="0" tIns="41148" rIns="0" bIns="41148" anchor="ctr">
            <a:noAutofit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kumimoji="0" lang="zh-CN" altLang="en-US" sz="2400" b="1" i="0" u="none" strike="noStrike" kern="1200" cap="none" spc="0" normalizeH="0" baseline="0">
                <a:solidFill>
                  <a:schemeClr val="bg1"/>
                </a:solidFill>
                <a:latin typeface="+mj-lt"/>
                <a:ea typeface="Alibaba PuHuiTi" pitchFamily="18" charset="-122"/>
                <a:cs typeface="+mj-cs"/>
              </a:rPr>
              <a:t>树霉派开发板</a:t>
            </a:r>
            <a:endParaRPr kumimoji="0" lang="zh-CN" altLang="en-US" sz="2400" b="1" i="0" u="none" strike="noStrike" kern="1200" cap="none" spc="0" normalizeH="0" baseline="0">
              <a:solidFill>
                <a:schemeClr val="bg1"/>
              </a:solidFill>
              <a:latin typeface="+mj-lt"/>
              <a:ea typeface="Alibaba PuHuiTi" pitchFamily="18" charset="-122"/>
              <a:cs typeface="+mj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6139" y="1053059"/>
            <a:ext cx="11434762" cy="1198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      </a:t>
            </a:r>
            <a:r>
              <a:rPr lang="zh-CN" altLang="en-US" b="1">
                <a:solidFill>
                  <a:schemeClr val="tx1"/>
                </a:solidFill>
                <a:latin typeface="+mj-lt"/>
                <a:ea typeface="Alibaba PuHuiTi" pitchFamily="18" charset="-122"/>
                <a:cs typeface="+mj-cs"/>
              </a:rPr>
              <a:t>   树莓派（英语：Raspberry Pi）是基于Linux的单片机计算机，由英国树莓派基金会开发，目的是以低价硬件及自由软件促进学校的基本计算机科学教育。树莓派面积只有一张信用卡大小，体积大概是一个火柴盒大小，操作系统采用开源的Linux系统：Debian、ArchLinux，自带的Iceweasel、KOffice等软件，能够满足基本的网络浏览、文字处理以及计算机学习的需要。</a:t>
            </a:r>
            <a:endParaRPr lang="zh-CN" altLang="en-US" b="1">
              <a:solidFill>
                <a:schemeClr val="tx1"/>
              </a:solidFill>
              <a:latin typeface="+mj-lt"/>
              <a:ea typeface="Alibaba PuHuiTi" pitchFamily="18" charset="-122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251710"/>
            <a:ext cx="4842510" cy="351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880" y="2204720"/>
            <a:ext cx="5478780" cy="3224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"/>
          <p:cNvSpPr txBox="1"/>
          <p:nvPr/>
        </p:nvSpPr>
        <p:spPr>
          <a:xfrm>
            <a:off x="6383991" y="5445323"/>
            <a:ext cx="4712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 smtClean="0"/>
              <a:t>树</a:t>
            </a:r>
            <a:r>
              <a:rPr lang="zh-CN" altLang="en-US" b="1" dirty="0" smtClean="0"/>
              <a:t>莓派</a:t>
            </a:r>
            <a:r>
              <a:rPr lang="en-US" altLang="zh-CN" b="1" dirty="0" smtClean="0"/>
              <a:t>4--- Computer Module4 Board+ IO Board</a:t>
            </a:r>
            <a:endParaRPr lang="zh-TW" alt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625" y="260255"/>
            <a:ext cx="8520430" cy="440690"/>
          </a:xfrm>
        </p:spPr>
        <p:txBody>
          <a:bodyPr/>
          <a:p>
            <a:r>
              <a:rPr lang="en-US" altLang="zh-CN" dirty="0" smtClean="0">
                <a:sym typeface="+mn-ea"/>
              </a:rPr>
              <a:t>SMARC </a:t>
            </a:r>
            <a:r>
              <a:rPr lang="zh-CN" altLang="en-US" dirty="0" smtClean="0">
                <a:sym typeface="+mn-ea"/>
              </a:rPr>
              <a:t>核心板模块的尺寸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5" y="943610"/>
            <a:ext cx="9955530" cy="5360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err="1" smtClean="0">
                <a:sym typeface="+mn-ea"/>
              </a:rPr>
              <a:t>BtB</a:t>
            </a:r>
            <a:r>
              <a:rPr lang="en-US" altLang="zh-CN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金手指引脚功能</a:t>
            </a:r>
            <a:br>
              <a:rPr lang="en-US" altLang="zh-CN" b="1" dirty="0" smtClean="0"/>
            </a:br>
            <a:r>
              <a:rPr lang="en-US" altLang="zh-CN" dirty="0" smtClean="0">
                <a:sym typeface="+mn-ea"/>
              </a:rPr>
              <a:t>--314</a:t>
            </a:r>
            <a:r>
              <a:rPr lang="zh-CN" altLang="en-US" dirty="0" smtClean="0">
                <a:sym typeface="+mn-ea"/>
              </a:rPr>
              <a:t>个引脚提供最大的灵活扩展性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972185"/>
            <a:ext cx="8058150" cy="526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驱动、BSP 支持</a:t>
            </a:r>
            <a:endParaRPr lang="zh-CN" altLang="en-US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31421"/>
            <a:ext cx="9524772" cy="479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235" y="260255"/>
            <a:ext cx="8520430" cy="440690"/>
          </a:xfrm>
        </p:spPr>
        <p:txBody>
          <a:bodyPr/>
          <a:p>
            <a:r>
              <a:rPr lang="zh-CN" altLang="en-US" dirty="0" smtClean="0">
                <a:sym typeface="+mn-ea"/>
              </a:rPr>
              <a:t>SMARC产业链IP 模型</a:t>
            </a:r>
            <a:endParaRPr lang="zh-CN" altLang="en-US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43" y="1196658"/>
            <a:ext cx="791527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什么是适合您的核心板架构</a:t>
            </a:r>
            <a:endParaRPr lang="zh-CN" altLang="en-US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字方塊 3"/>
          <p:cNvSpPr txBox="1"/>
          <p:nvPr/>
        </p:nvSpPr>
        <p:spPr>
          <a:xfrm>
            <a:off x="407958" y="1124742"/>
            <a:ext cx="106972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dirty="0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在</a:t>
            </a:r>
            <a:r>
              <a:rPr lang="en-US" altLang="zh-TW" dirty="0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ARM</a:t>
            </a:r>
            <a:r>
              <a:rPr lang="zh-TW" altLang="en-US" dirty="0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核心板领域，最为常见的三种</a:t>
            </a:r>
            <a:r>
              <a:rPr lang="en-US" altLang="zh-TW" dirty="0" err="1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FormFactor</a:t>
            </a:r>
            <a:r>
              <a:rPr lang="en-US" altLang="zh-TW" dirty="0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zh-TW" altLang="en-US" dirty="0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分别是</a:t>
            </a:r>
            <a:r>
              <a:rPr lang="en-US" altLang="zh-TW" dirty="0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SMARC</a:t>
            </a:r>
            <a:r>
              <a:rPr lang="zh-TW" altLang="en-US" dirty="0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，</a:t>
            </a:r>
            <a:r>
              <a:rPr lang="en-US" altLang="zh-TW" dirty="0" err="1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Qseven,Apalis</a:t>
            </a:r>
            <a:r>
              <a:rPr lang="en-US" altLang="zh-TW" dirty="0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, </a:t>
            </a:r>
            <a:r>
              <a:rPr lang="zh-TW" altLang="en-US" dirty="0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分别有不同的厂家在主</a:t>
            </a:r>
            <a:r>
              <a:rPr lang="zh-TW" altLang="en-US" dirty="0" smtClean="0">
                <a:solidFill>
                  <a:srgbClr val="333333"/>
                </a:solidFill>
                <a:latin typeface="Calibri" panose="020F0502020204030204" charset="0"/>
                <a:cs typeface="Calibri" panose="020F0502020204030204" charset="0"/>
              </a:rPr>
              <a:t>导</a:t>
            </a:r>
            <a:r>
              <a:rPr lang="zh-CN" altLang="en-US" dirty="0" smtClean="0">
                <a:solidFill>
                  <a:srgbClr val="333333"/>
                </a:solidFill>
                <a:latin typeface="΢���ź�"/>
              </a:rPr>
              <a:t>。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824990"/>
            <a:ext cx="7018020" cy="276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63525" y="1412679"/>
            <a:ext cx="4717143" cy="4769485"/>
          </a:xfrm>
          <a:prstGeom prst="rect">
            <a:avLst/>
          </a:prstGeom>
        </p:spPr>
        <p:txBody>
          <a:bodyPr wrap="square">
            <a:spAutoFit/>
          </a:bodyPr>
          <a:p>
            <a:endParaRPr lang="zh-TW" altLang="en-US" sz="1600" dirty="0">
              <a:solidFill>
                <a:srgbClr val="333333"/>
              </a:solidFill>
              <a:latin typeface="+mj-lt"/>
              <a:cs typeface="+mj-lt"/>
            </a:endParaRPr>
          </a:p>
          <a:p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1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，</a:t>
            </a:r>
            <a:r>
              <a:rPr lang="zh-TW" altLang="en-US" sz="1600" b="1" dirty="0">
                <a:solidFill>
                  <a:srgbClr val="333333"/>
                </a:solidFill>
                <a:latin typeface="+mj-lt"/>
                <a:cs typeface="+mj-lt"/>
              </a:rPr>
              <a:t> </a:t>
            </a:r>
            <a:r>
              <a:rPr lang="en-US" altLang="zh-TW" sz="1600" b="1" dirty="0">
                <a:solidFill>
                  <a:srgbClr val="333333"/>
                </a:solidFill>
                <a:latin typeface="+mj-lt"/>
                <a:cs typeface="+mj-lt"/>
              </a:rPr>
              <a:t>SMARC 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, (</a:t>
            </a:r>
            <a:r>
              <a:rPr lang="en-US" altLang="zh-TW" sz="1600" dirty="0" err="1">
                <a:solidFill>
                  <a:srgbClr val="333333"/>
                </a:solidFill>
                <a:latin typeface="+mj-lt"/>
                <a:cs typeface="+mj-lt"/>
              </a:rPr>
              <a:t>SmartMobility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 Architecture) 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是由</a:t>
            </a:r>
            <a:r>
              <a:rPr lang="en-US" altLang="zh-TW" sz="1600" dirty="0" err="1">
                <a:solidFill>
                  <a:srgbClr val="333333"/>
                </a:solidFill>
                <a:latin typeface="+mj-lt"/>
                <a:cs typeface="+mj-lt"/>
              </a:rPr>
              <a:t>Kontron,Advantech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, ADLINK 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， 基于 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ULP-COM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主导建立，优势是可以同时适兼容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ARM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架构与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X86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架构。但缺点也同样是因为为了兼容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ARM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和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X86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， 所以在接口的使用效率上有所舍弃。对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CPU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的使用效率仅为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75%~80%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。</a:t>
            </a:r>
            <a:endParaRPr lang="zh-TW" altLang="en-US" sz="1600" dirty="0">
              <a:solidFill>
                <a:srgbClr val="333333"/>
              </a:solidFill>
              <a:latin typeface="+mj-lt"/>
              <a:cs typeface="+mj-lt"/>
            </a:endParaRPr>
          </a:p>
          <a:p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2</a:t>
            </a:r>
            <a:r>
              <a:rPr lang="zh-TW" altLang="en-US" sz="1600" b="1" dirty="0">
                <a:solidFill>
                  <a:srgbClr val="333333"/>
                </a:solidFill>
                <a:latin typeface="+mj-lt"/>
                <a:cs typeface="+mj-lt"/>
              </a:rPr>
              <a:t>， </a:t>
            </a:r>
            <a:r>
              <a:rPr lang="en-US" altLang="zh-TW" sz="1600" b="1" dirty="0" err="1">
                <a:solidFill>
                  <a:srgbClr val="333333"/>
                </a:solidFill>
                <a:latin typeface="+mj-lt"/>
                <a:cs typeface="+mj-lt"/>
              </a:rPr>
              <a:t>Qseven</a:t>
            </a:r>
            <a:r>
              <a:rPr lang="en-US" altLang="zh-TW" sz="1600" b="1" dirty="0">
                <a:solidFill>
                  <a:srgbClr val="333333"/>
                </a:solidFill>
                <a:latin typeface="+mj-lt"/>
                <a:cs typeface="+mj-lt"/>
              </a:rPr>
              <a:t>, 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是成立于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X86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架构的一种规格。但后期也是对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ARM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的规格做了让步，也可以同时兼容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X86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和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ARM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架构。优势在于支持厂家众多，如</a:t>
            </a:r>
            <a:r>
              <a:rPr lang="en-US" altLang="zh-TW" sz="1600" dirty="0" err="1">
                <a:solidFill>
                  <a:srgbClr val="333333"/>
                </a:solidFill>
                <a:latin typeface="+mj-lt"/>
                <a:cs typeface="+mj-lt"/>
              </a:rPr>
              <a:t>Congatec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, SECO, Advantech, Kontron 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等。但却缺少了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ARM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领域常见的一些接口，如摄像头接口。对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ARM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平台来说，对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CPU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使用的效率仅为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60%~65%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。</a:t>
            </a:r>
            <a:endParaRPr lang="zh-TW" altLang="en-US" sz="1600" dirty="0">
              <a:solidFill>
                <a:srgbClr val="333333"/>
              </a:solidFill>
              <a:latin typeface="+mj-lt"/>
              <a:cs typeface="+mj-lt"/>
            </a:endParaRPr>
          </a:p>
          <a:p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3</a:t>
            </a:r>
            <a:r>
              <a:rPr lang="zh-TW" altLang="en-US" sz="1600" b="1" dirty="0">
                <a:solidFill>
                  <a:srgbClr val="333333"/>
                </a:solidFill>
                <a:latin typeface="+mj-lt"/>
                <a:cs typeface="+mj-lt"/>
              </a:rPr>
              <a:t>， </a:t>
            </a:r>
            <a:r>
              <a:rPr lang="en-US" altLang="zh-TW" sz="1600" b="1" dirty="0" err="1">
                <a:solidFill>
                  <a:srgbClr val="333333"/>
                </a:solidFill>
                <a:latin typeface="+mj-lt"/>
                <a:cs typeface="+mj-lt"/>
              </a:rPr>
              <a:t>Apalis</a:t>
            </a:r>
            <a:r>
              <a:rPr lang="en-US" altLang="zh-TW" sz="1600" b="1" dirty="0">
                <a:solidFill>
                  <a:srgbClr val="333333"/>
                </a:solidFill>
                <a:latin typeface="+mj-lt"/>
                <a:cs typeface="+mj-lt"/>
              </a:rPr>
              <a:t> 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， 是有瑞士的</a:t>
            </a:r>
            <a:r>
              <a:rPr lang="en-US" altLang="zh-TW" sz="1600" dirty="0" err="1">
                <a:solidFill>
                  <a:srgbClr val="333333"/>
                </a:solidFill>
                <a:latin typeface="+mj-lt"/>
                <a:cs typeface="+mj-lt"/>
              </a:rPr>
              <a:t>Toradex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公司主导成立，听说只有德国的几家小公司在跟进。它的优点在于对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CPU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利用率很高，达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95%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。但缺点是，无法与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X86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做任何兼容，因为</a:t>
            </a:r>
            <a:r>
              <a:rPr lang="en-US" altLang="zh-TW" sz="1600" dirty="0" err="1">
                <a:solidFill>
                  <a:srgbClr val="333333"/>
                </a:solidFill>
                <a:latin typeface="+mj-lt"/>
                <a:cs typeface="+mj-lt"/>
              </a:rPr>
              <a:t>Apalis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只针对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ARM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架构的定义。还有一个缺点是，此</a:t>
            </a:r>
            <a:r>
              <a:rPr lang="en-US" altLang="zh-TW" sz="1600" dirty="0">
                <a:solidFill>
                  <a:srgbClr val="333333"/>
                </a:solidFill>
                <a:latin typeface="+mj-lt"/>
                <a:cs typeface="+mj-lt"/>
              </a:rPr>
              <a:t>Form Factor </a:t>
            </a:r>
            <a:r>
              <a:rPr lang="zh-TW" altLang="en-US" sz="1600" dirty="0">
                <a:solidFill>
                  <a:srgbClr val="333333"/>
                </a:solidFill>
                <a:latin typeface="+mj-lt"/>
                <a:cs typeface="+mj-lt"/>
              </a:rPr>
              <a:t>目前支持的厂家还不多。</a:t>
            </a:r>
            <a:endParaRPr lang="zh-TW" altLang="en-US" sz="1600" b="0" i="0" dirty="0">
              <a:solidFill>
                <a:srgbClr val="333333"/>
              </a:solidFill>
              <a:effectLst/>
              <a:latin typeface="+mj-lt"/>
              <a:cs typeface="+mj-lt"/>
            </a:endParaRPr>
          </a:p>
        </p:txBody>
      </p:sp>
      <p:sp>
        <p:nvSpPr>
          <p:cNvPr id="8" name="圓角矩形 4"/>
          <p:cNvSpPr/>
          <p:nvPr/>
        </p:nvSpPr>
        <p:spPr>
          <a:xfrm>
            <a:off x="5664218" y="4653189"/>
            <a:ext cx="5283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 smtClean="0"/>
              <a:t>私有的</a:t>
            </a:r>
            <a:r>
              <a:rPr lang="en-US" altLang="zh-CN" dirty="0" smtClean="0"/>
              <a:t>ARM</a:t>
            </a:r>
            <a:r>
              <a:rPr lang="zh-CN" altLang="en-US" dirty="0" smtClean="0"/>
              <a:t>接口定义，失去多平台升级兼容能力！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80" y="188500"/>
            <a:ext cx="8520430" cy="440690"/>
          </a:xfrm>
        </p:spPr>
        <p:txBody>
          <a:bodyPr/>
          <a:p>
            <a:r>
              <a:rPr lang="zh-CN" altLang="en-US" dirty="0" smtClean="0">
                <a:sym typeface="+mn-ea"/>
              </a:rPr>
              <a:t>SMARC  VS.  Q7 ARM----以技术取胜 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14" y="1112611"/>
            <a:ext cx="9760857" cy="485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SMARC  VS.  Q7 ARM----以技术取胜</a:t>
            </a:r>
            <a:endParaRPr lang="zh-CN" altLang="en-US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" y="1196975"/>
            <a:ext cx="7064375" cy="397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https://img-blog.csdn.net/20140926091656169?watermark/2/text/aHR0cDovL2Jsb2cuY3Nkbi5uZXQvcXFfMjEyNjA4Mjk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280" y="908685"/>
            <a:ext cx="4658360" cy="53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625" y="476155"/>
            <a:ext cx="8520430" cy="440690"/>
          </a:xfrm>
        </p:spPr>
        <p:txBody>
          <a:bodyPr/>
          <a:p>
            <a:r>
              <a:rPr lang="zh-CN" altLang="en-US" dirty="0" smtClean="0">
                <a:sym typeface="+mn-ea"/>
              </a:rPr>
              <a:t>市售SODIMM314 pins的接口形式核心板现状---各个厂商私有接口定义由各自为政。</a:t>
            </a:r>
            <a:br>
              <a:rPr lang="zh-CN" altLang="en-US" b="1" kern="0" spc="55" dirty="0">
                <a:solidFill>
                  <a:srgbClr val="0D0D0D"/>
                </a:solidFill>
                <a:latin typeface="Arial" panose="020B0604020202020204"/>
                <a:ea typeface="PMingLiU"/>
                <a:cs typeface="Arial" panose="020B0604020202020204"/>
              </a:rPr>
            </a:b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3797" y="844936"/>
            <a:ext cx="11611429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latin typeface="Calibri" panose="020F0502020204030204" charset="0"/>
                <a:cs typeface="Calibri" panose="020F0502020204030204" charset="0"/>
              </a:rPr>
              <a:t> </a:t>
            </a:r>
            <a:r>
              <a:rPr lang="zh-CN" altLang="en-US" dirty="0" smtClean="0">
                <a:latin typeface="Calibri" panose="020F0502020204030204" charset="0"/>
                <a:cs typeface="Calibri" panose="020F0502020204030204" charset="0"/>
              </a:rPr>
              <a:t>    </a:t>
            </a:r>
            <a:r>
              <a:rPr lang="zh-CN" altLang="en-US" dirty="0" smtClean="0">
                <a:cs typeface="+mn-lt"/>
              </a:rPr>
              <a:t> 核心</a:t>
            </a:r>
            <a:r>
              <a:rPr lang="zh-CN" altLang="en-US" dirty="0">
                <a:cs typeface="+mn-lt"/>
              </a:rPr>
              <a:t>板采用国内一线大厂品牌的高品质元器件，沉金生产工艺，耐腐蚀抗干扰，性能稳定</a:t>
            </a:r>
            <a:r>
              <a:rPr lang="zh-CN" altLang="en-US" dirty="0" smtClean="0">
                <a:cs typeface="+mn-lt"/>
              </a:rPr>
              <a:t>可靠</a:t>
            </a:r>
            <a:endParaRPr lang="en-US" altLang="zh-CN" dirty="0" smtClean="0">
              <a:cs typeface="+mn-lt"/>
            </a:endParaRPr>
          </a:p>
          <a:p>
            <a:r>
              <a:rPr lang="zh-CN" altLang="en-US" dirty="0">
                <a:cs typeface="+mn-lt"/>
              </a:rPr>
              <a:t>核心板采用</a:t>
            </a:r>
            <a:r>
              <a:rPr lang="en-US" altLang="zh-CN" dirty="0">
                <a:cs typeface="+mn-lt"/>
              </a:rPr>
              <a:t>SODIMM 314P</a:t>
            </a:r>
            <a:r>
              <a:rPr lang="zh-CN" altLang="en-US" dirty="0">
                <a:cs typeface="+mn-lt"/>
              </a:rPr>
              <a:t>接口，与底板组合可构成完整的高性能行业应用主板，扩展接口更丰富，可直接应用到各种智能产品中，加速产品落地</a:t>
            </a:r>
            <a:r>
              <a:rPr lang="zh-CN" altLang="en-US" dirty="0" smtClean="0">
                <a:cs typeface="+mn-lt"/>
              </a:rPr>
              <a:t>。</a:t>
            </a:r>
            <a:r>
              <a:rPr lang="zh-CN" altLang="en-US" dirty="0" smtClean="0">
                <a:solidFill>
                  <a:srgbClr val="C00000"/>
                </a:solidFill>
                <a:cs typeface="+mn-lt"/>
              </a:rPr>
              <a:t>但此类模</a:t>
            </a:r>
            <a:r>
              <a:rPr lang="zh-CN" altLang="en-US" dirty="0">
                <a:solidFill>
                  <a:srgbClr val="C00000"/>
                </a:solidFill>
                <a:cs typeface="+mn-lt"/>
              </a:rPr>
              <a:t>块并没</a:t>
            </a:r>
            <a:r>
              <a:rPr lang="zh-CN" altLang="en-US" dirty="0" smtClean="0">
                <a:solidFill>
                  <a:srgbClr val="C00000"/>
                </a:solidFill>
                <a:cs typeface="+mn-lt"/>
              </a:rPr>
              <a:t>有完全标</a:t>
            </a:r>
            <a:r>
              <a:rPr lang="zh-CN" altLang="en-US" dirty="0">
                <a:solidFill>
                  <a:srgbClr val="C00000"/>
                </a:solidFill>
                <a:cs typeface="+mn-lt"/>
              </a:rPr>
              <a:t>准化，各个厂</a:t>
            </a:r>
            <a:r>
              <a:rPr lang="zh-CN" altLang="en-US" dirty="0" smtClean="0">
                <a:solidFill>
                  <a:srgbClr val="C00000"/>
                </a:solidFill>
                <a:cs typeface="+mn-lt"/>
              </a:rPr>
              <a:t>商私有接口定义由</a:t>
            </a:r>
            <a:r>
              <a:rPr lang="zh-CN" altLang="en-US" dirty="0">
                <a:solidFill>
                  <a:srgbClr val="C00000"/>
                </a:solidFill>
                <a:cs typeface="+mn-lt"/>
              </a:rPr>
              <a:t>各自为政。</a:t>
            </a:r>
            <a:endParaRPr lang="zh-TW" altLang="en-US" dirty="0">
              <a:solidFill>
                <a:srgbClr val="C00000"/>
              </a:solidFill>
              <a:cs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" y="1765935"/>
            <a:ext cx="10516235" cy="452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圖片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970" y="2977515"/>
            <a:ext cx="487045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05" y="3357880"/>
            <a:ext cx="831215" cy="41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市售SODIMM314 pins的接口形式核心板比较</a:t>
            </a:r>
            <a:endParaRPr lang="zh-CN" altLang="en-US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92430" y="909320"/>
          <a:ext cx="11418570" cy="5509895"/>
        </p:xfrm>
        <a:graphic>
          <a:graphicData uri="http://schemas.openxmlformats.org/drawingml/2006/table">
            <a:tbl>
              <a:tblPr/>
              <a:tblGrid>
                <a:gridCol w="1911350"/>
                <a:gridCol w="1213485"/>
                <a:gridCol w="1849755"/>
                <a:gridCol w="1200785"/>
                <a:gridCol w="1602105"/>
                <a:gridCol w="1162050"/>
                <a:gridCol w="1395095"/>
                <a:gridCol w="1083945"/>
              </a:tblGrid>
              <a:tr h="167640">
                <a:tc>
                  <a:txBody>
                    <a:bodyPr/>
                    <a:p>
                      <a:pPr algn="ctr" fontAlgn="ctr"/>
                      <a:r>
                        <a:rPr lang="fi-FI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314PIN 金手指核心板</a:t>
                      </a:r>
                      <a:endParaRPr lang="fi-FI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SOC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CPU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内存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存储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板型尺寸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接口类型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规范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3480"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Core-3568J AI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核心板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RockChip RK3568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四核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64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位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Cortex-A55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处理器，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22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nm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先进工艺，主频最高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2.0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GHz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2GB /4GB/8GB LPDDR4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32GB/64GB/128GB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eMMC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；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支持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M.2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PCIe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 3.0×1（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扩展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2242 / 2280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NVMe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 SSD）；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支持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SATA 3.0 x 1（ 2.5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寸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SSD/HDD）；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支持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TF-Card Slot x1 （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扩展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TF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卡</a:t>
                      </a:r>
                      <a:r>
                        <a:rPr lang="zh-TW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）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82.0 mm· × 53.5mm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MXM3.0 （314 PIN， 0.5mm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间距）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私有自定义规范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0560"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Core-3399KJ/J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RockChip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RK3399K/RK3399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ARM®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六核</a:t>
                      </a:r>
                      <a:r>
                        <a:rPr lang="en-US" altLang="zh-TW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64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位处理器，基于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big. LITTLE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大小核架构，双核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Cortex-A72(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大核</a:t>
                      </a:r>
                      <a:r>
                        <a:rPr lang="en-US" altLang="zh-TW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)+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四核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Cortex-A53(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小核</a:t>
                      </a:r>
                      <a:r>
                        <a:rPr lang="en-US" altLang="zh-TW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)</a:t>
                      </a:r>
                      <a:endParaRPr lang="en-US" altLang="zh-TW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1GB/2GB/4GB DDR3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8GB/16GB/32GB/128GB eMMC 5.1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82mm x 63mm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MXM3.0 （314 PIN， 0.5mm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间距）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私有自定义规范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Core-3288J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Rockchip RK3288 (28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纳米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HKMG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制程）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ARM® Cortex-A17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四核处理器，主频高达</a:t>
                      </a:r>
                      <a:r>
                        <a:rPr lang="en-US" altLang="zh-TW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1.8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GHz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1GB/2GB/4GB DDR3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8GB/16GB/32GB/128GB eMMC 5.1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82mm x 60mm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MXM3.0 （314 PIN， 0.5mm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间距）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私有自定义规范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895"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Open-Q™ 820 SOM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Qualcomm ®  APQ8096 SoC: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</a:b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 Qualcomm ® 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Kryo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™ CPU Quad-Core, 64-bit, 2.2GHz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3GB LPDDR4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32GB UFS 2.0 Flash 1-lane, gear 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 82mm x 42mm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MXM3.0 （314 PIN， 0.5mm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间距）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私有自定义规范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0560"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 Apalis iMX8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NXP i.MX 8QM/i.MX 8QP/i.MX 8DM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i.MX 8 Family SoC :Dual -core ARM Cortex-A72@1.6GHz+ quad-core Arm Cortex-A53@1.2GHZ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Up to 2 Gbyte/4GB  LPDDR4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16GBeMMC NAND Flash (8bit)* 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V5.0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 82 x 45 mm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MXM3.0 （314 PIN， 0.5mm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间距）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私有自定义规范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280"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SOM-SM8800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TI  AM4378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ARM CortexTM-A9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架构，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2X512MB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4GB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的 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eMMC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82mm×50mm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MXM3.0 （314 PIN， 0.5mm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间距）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SMARC 2.0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20"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SOM-SM9300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NXP  i.MX6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 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Cortex A9，</a:t>
                      </a:r>
                      <a:r>
                        <a:rPr lang="zh-TW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最高频率</a:t>
                      </a:r>
                      <a:r>
                        <a:rPr lang="en-US" altLang="zh-TW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1.2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GHz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：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.4</a:t>
                      </a:r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 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核</a:t>
                      </a:r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/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双核</a:t>
                      </a:r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/</a:t>
                      </a:r>
                      <a:r>
                        <a:rPr lang="zh-CN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单核心兼容封装</a:t>
                      </a:r>
                      <a:r>
                        <a:rPr lang="zh-TW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处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理器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2GB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的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DDR3L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4GB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的 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eMMC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 Flash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82mm×50mm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MXM3.0 （314 PIN， 0.5mm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间距）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SMARC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1.0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20"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conga-SMX8-Nano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NXP i.MX 8M Nano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NXP i.MX 8M Nano Quad (4x 1.5GHz ARM Cortex-A53, 1x 750MHz ARM Cortex-M7)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Up to 2GB LPDDR4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16GB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eMMC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82mm×50mm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MXM3.0 （314 PIN， 0.5mm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间距）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SMARC 2.0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20">
                <a:tc>
                  <a:txBody>
                    <a:bodyPr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LEC-IMX8MP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NXPi.MX 8M Plus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Quad Cortex-A53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2/4/8GB LPDDR4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16/32/64/128 GB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eMMC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 specifications 4.41, 4.51, 5.0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/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5.1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82mm×50mm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MXM3.0 （314 PIN， 0.5mm</a:t>
                      </a:r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间距）</a:t>
                      </a:r>
                      <a:endParaRPr lang="zh-TW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cs typeface="+mj-lt"/>
                        </a:rPr>
                        <a:t>SMARC 2.1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+mj-lt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圖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35" y="1340485"/>
            <a:ext cx="1038225" cy="68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85" y="2284730"/>
            <a:ext cx="64198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90" y="5445125"/>
            <a:ext cx="607060" cy="38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3951605"/>
            <a:ext cx="827405" cy="6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535" y="5949950"/>
            <a:ext cx="665480" cy="40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符合</a:t>
            </a:r>
            <a:r>
              <a:rPr lang="en-US" altLang="zh-CN" dirty="0" smtClean="0">
                <a:sym typeface="+mn-ea"/>
              </a:rPr>
              <a:t>SMARC</a:t>
            </a:r>
            <a:r>
              <a:rPr lang="zh-CN" altLang="en-US" dirty="0" smtClean="0">
                <a:sym typeface="+mn-ea"/>
              </a:rPr>
              <a:t>规范的核心板将能够提供完善</a:t>
            </a:r>
            <a:r>
              <a:rPr lang="zh-CN" altLang="en-US" dirty="0">
                <a:sym typeface="+mn-ea"/>
              </a:rPr>
              <a:t>的</a:t>
            </a:r>
            <a:r>
              <a:rPr lang="zh-CN" altLang="en-US" dirty="0" smtClean="0">
                <a:sym typeface="+mn-ea"/>
              </a:rPr>
              <a:t>平台迁移能力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5122" name="Picture 2" descr="http://editerupload.eepw.com.cn/201612/14810158242848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765" y="934720"/>
            <a:ext cx="6749415" cy="526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268799" y="6284294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TW" dirty="0"/>
              <a:t>SOM-SM9300</a:t>
            </a:r>
            <a:r>
              <a:rPr lang="zh-TW" altLang="en-US" dirty="0"/>
              <a:t>系统框图</a:t>
            </a:r>
            <a:endParaRPr lang="zh-TW" altLang="en-US" dirty="0"/>
          </a:p>
        </p:txBody>
      </p:sp>
      <p:pic>
        <p:nvPicPr>
          <p:cNvPr id="5124" name="Picture 4" descr="http://editerupload.eepw.com.cn/201612/148101579725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934720"/>
            <a:ext cx="4797425" cy="416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039889" y="5261393"/>
            <a:ext cx="260985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TW" dirty="0">
                <a:latin typeface="Calibri" panose="020F0502020204030204" charset="0"/>
                <a:cs typeface="Calibri" panose="020F0502020204030204" charset="0"/>
              </a:rPr>
              <a:t>SOM-SM8800</a:t>
            </a:r>
            <a:r>
              <a:rPr lang="zh-TW" altLang="en-US" dirty="0">
                <a:latin typeface="Calibri" panose="020F0502020204030204" charset="0"/>
                <a:cs typeface="Calibri" panose="020F0502020204030204" charset="0"/>
              </a:rPr>
              <a:t>系统布局图</a:t>
            </a:r>
            <a:endParaRPr lang="zh-TW" alt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3525" y="5630545"/>
            <a:ext cx="630237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200" dirty="0" smtClean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英</a:t>
            </a:r>
            <a:r>
              <a:rPr lang="zh-CN" altLang="en-US" sz="1200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蓓特基于</a:t>
            </a:r>
            <a:r>
              <a:rPr lang="en-US" altLang="zh-CN" sz="1200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SMARC®</a:t>
            </a:r>
            <a:r>
              <a:rPr lang="zh-CN" altLang="en-US" sz="1200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标准设计的两款核心产品，不仅因其超小尺寸、低功耗、低成本、高性能等优点备受瞩目，更重要的还是因为，在基于</a:t>
            </a:r>
            <a:r>
              <a:rPr lang="en-US" altLang="zh-CN" sz="1200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SMARC®</a:t>
            </a:r>
            <a:r>
              <a:rPr lang="zh-CN" altLang="en-US" sz="1200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标准设计的前提下，</a:t>
            </a:r>
            <a:r>
              <a:rPr lang="en-US" altLang="zh-CN" sz="1200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SOM-SM8800</a:t>
            </a:r>
            <a:r>
              <a:rPr lang="zh-CN" altLang="en-US" sz="1200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以及</a:t>
            </a:r>
            <a:r>
              <a:rPr lang="en-US" altLang="zh-CN" sz="1200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SOM-SM9300</a:t>
            </a:r>
            <a:r>
              <a:rPr lang="zh-CN" altLang="en-US" sz="1200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能将</a:t>
            </a:r>
            <a:r>
              <a:rPr lang="en-US" altLang="zh-CN" sz="1200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CPU</a:t>
            </a:r>
            <a:r>
              <a:rPr lang="zh-CN" altLang="en-US" sz="1200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模块资源进行最大化输出，使得客户的设计可以更加简单地进行平台迁移，在大幅缩短客户设计周期的同时也替客户节约了研发开支，一举双赢。</a:t>
            </a:r>
            <a:endParaRPr lang="zh-CN" altLang="en-US" sz="1200" dirty="0">
              <a:solidFill>
                <a:srgbClr val="C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235" y="260890"/>
            <a:ext cx="8520430" cy="440690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树莓派开发板历代版本硬件比较（1）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1052830"/>
            <a:ext cx="9370060" cy="55067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鸿蒙开源板（</a:t>
            </a:r>
            <a:r>
              <a:rPr lang="en-US" altLang="zh-CN" dirty="0" smtClean="0">
                <a:sym typeface="+mn-ea"/>
              </a:rPr>
              <a:t>L2+</a:t>
            </a:r>
            <a:r>
              <a:rPr lang="zh-CN" altLang="en-US" dirty="0" smtClean="0">
                <a:sym typeface="+mn-ea"/>
              </a:rPr>
              <a:t>）最佳选择</a:t>
            </a:r>
            <a:r>
              <a:rPr lang="en-US" altLang="zh-CN" dirty="0" smtClean="0">
                <a:sym typeface="+mn-ea"/>
              </a:rPr>
              <a:t>----</a:t>
            </a:r>
            <a:r>
              <a:rPr lang="zh-CN" altLang="en-US" dirty="0" smtClean="0">
                <a:sym typeface="+mn-ea"/>
              </a:rPr>
              <a:t>参照兼容并蓄的</a:t>
            </a:r>
            <a:r>
              <a:rPr lang="en-US" altLang="zh-CN" dirty="0" smtClean="0">
                <a:sym typeface="+mn-ea"/>
              </a:rPr>
              <a:t>SMARC </a:t>
            </a:r>
            <a:r>
              <a:rPr lang="zh-CN" altLang="en-US" dirty="0" smtClean="0">
                <a:sym typeface="+mn-ea"/>
              </a:rPr>
              <a:t>标准。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84266" y="1052625"/>
          <a:ext cx="11423015" cy="3572510"/>
        </p:xfrm>
        <a:graphic>
          <a:graphicData uri="http://schemas.openxmlformats.org/drawingml/2006/table">
            <a:tbl>
              <a:tblPr/>
              <a:tblGrid>
                <a:gridCol w="3091543"/>
                <a:gridCol w="8331200"/>
              </a:tblGrid>
              <a:tr h="209550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板型分类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按多核处理器及内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3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通用型可替换全聚合核心板分类设计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板型架构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314Pin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金手指核心板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+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底板设计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+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扩展接口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板型尺寸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82x50mm；82x80mm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支持的平台能力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支持符合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96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boards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开发板规范的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ARM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双核 至八核以上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ARM Cortex -A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处理器或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RISC-V 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处理器平台。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内存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  1GB-3GB, 2GB-6, 4GB/ 8GB LPDDR4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无线通讯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板载支持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5G/4G/3G/2G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通讯模组，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GNSS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定位，</a:t>
                      </a:r>
                      <a:r>
                        <a:rPr lang="en-US" altLang="zh-CN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WiFi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/BT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模组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975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通用延续性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通用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314 Pin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金手指接口核心板设计，便于将处理器平台所有接口信号导入扩展连接， 通用延续性强。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2999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扩展接口性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允许在核心板上直接引出多路信号，信号完整性佳：</a:t>
                      </a:r>
                      <a:b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</a:b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 显示接口：支持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LVDS/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eDP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/HDMI/Display port； Camera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接口： 至少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2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路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MIPI CSI（2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或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4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lane）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信号；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SDIO 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接口；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SPI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x2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路；支持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xI2S Audio 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信号接口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: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I2C 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x6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路； 异步串行接口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x4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路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;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CAN Bus 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x2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路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;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USB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x6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路 ；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PCI Express x4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路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PCIe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 Gen1， Gen 2 or Gen 3； SERDES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接口；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SATA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接口；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Gigabit Ethernet MDI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x2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路；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Wireless 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模组（可选模组）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;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Watchdog Timer 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;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GPIO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接口； 系统与电源管理信号；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Boot 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引导源选择配置信号；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JTAG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接口；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供电接口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兼容 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12V DC jack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供电输入与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USB 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接口供电输入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易用性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可拆卸自由选择核心板，结合底板全接口扩展应用更方便，兼容适配性强。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904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可靠性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金手指核心板通过固定螺丝孔定位，装载于 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314Pin0.5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毫米间距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R/A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内存插座式连接器上，组装坚固，抗震性强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945">
                <a:tc>
                  <a:txBody>
                    <a:bodyPr/>
                    <a:p>
                      <a:pPr algn="ctr" fontAlgn="t"/>
                      <a:r>
                        <a:rPr lang="zh-CN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周边扩展子板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主要以显示屏，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Camera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模组为主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p>
                      <a:pPr algn="ctr" fontAlgn="t"/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PMingLiU"/>
                        </a:rPr>
                        <a:t>应用领域</a:t>
                      </a:r>
                      <a:endParaRPr lang="zh-TW" altLang="en-US" sz="1200" b="1" i="0" u="none" strike="noStrike">
                        <a:solidFill>
                          <a:srgbClr val="000000"/>
                        </a:solidFill>
                        <a:effectLst/>
                        <a:latin typeface="PMingLiU"/>
                      </a:endParaRPr>
                    </a:p>
                  </a:txBody>
                  <a:tcPr marL="9525" marR="9525" marT="9525" marB="0" anchor="ctr" anchorCtr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可适用于智能电视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(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含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TV box).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平板电脑，智能手机，智能车载终端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.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，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AR/VR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等多门类智能设备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83903" y="4510796"/>
            <a:ext cx="11350171" cy="1845310"/>
          </a:xfrm>
          <a:prstGeom prst="rect">
            <a:avLst/>
          </a:prstGeom>
        </p:spPr>
        <p:txBody>
          <a:bodyPr wrap="square">
            <a:spAutoFit/>
          </a:bodyPr>
          <a:p>
            <a:pPr lvl="0"/>
            <a:r>
              <a:rPr lang="en-US" altLang="zh-CN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 smtClean="0">
                <a:solidFill>
                  <a:srgbClr val="C00000"/>
                </a:solidFill>
              </a:rPr>
              <a:t>     1</a:t>
            </a:r>
            <a:r>
              <a:rPr lang="en-US" altLang="zh-CN" sz="1600" dirty="0">
                <a:solidFill>
                  <a:srgbClr val="C00000"/>
                </a:solidFill>
              </a:rPr>
              <a:t>. SMARC</a:t>
            </a:r>
            <a:r>
              <a:rPr lang="zh-CN" altLang="en-US" sz="1400" dirty="0">
                <a:solidFill>
                  <a:srgbClr val="C00000"/>
                </a:solidFill>
              </a:rPr>
              <a:t>标准充分利用了基于</a:t>
            </a:r>
            <a:r>
              <a:rPr lang="en-US" altLang="zh-CN" sz="1400" dirty="0">
                <a:solidFill>
                  <a:srgbClr val="C00000"/>
                </a:solidFill>
              </a:rPr>
              <a:t>ARM</a:t>
            </a:r>
            <a:r>
              <a:rPr lang="zh-CN" altLang="en-US" sz="1400" dirty="0">
                <a:solidFill>
                  <a:srgbClr val="C00000"/>
                </a:solidFill>
              </a:rPr>
              <a:t>的系统芯片</a:t>
            </a:r>
            <a:r>
              <a:rPr lang="en-US" altLang="zh-CN" sz="1400" dirty="0">
                <a:solidFill>
                  <a:srgbClr val="C00000"/>
                </a:solidFill>
              </a:rPr>
              <a:t>(</a:t>
            </a:r>
            <a:r>
              <a:rPr lang="en-US" altLang="zh-CN" sz="1400" dirty="0" err="1">
                <a:solidFill>
                  <a:srgbClr val="C00000"/>
                </a:solidFill>
              </a:rPr>
              <a:t>SoC</a:t>
            </a:r>
            <a:r>
              <a:rPr lang="en-US" altLang="zh-CN" sz="1400" dirty="0">
                <a:solidFill>
                  <a:srgbClr val="C00000"/>
                </a:solidFill>
              </a:rPr>
              <a:t>)</a:t>
            </a:r>
            <a:r>
              <a:rPr lang="zh-CN" altLang="en-US" sz="1400" dirty="0">
                <a:solidFill>
                  <a:srgbClr val="C00000"/>
                </a:solidFill>
              </a:rPr>
              <a:t>内在的</a:t>
            </a:r>
            <a:r>
              <a:rPr lang="en-US" altLang="zh-CN" sz="1400" dirty="0">
                <a:solidFill>
                  <a:srgbClr val="C00000"/>
                </a:solidFill>
              </a:rPr>
              <a:t>I/O</a:t>
            </a:r>
            <a:r>
              <a:rPr lang="zh-CN" altLang="en-US" sz="1400" dirty="0">
                <a:solidFill>
                  <a:srgbClr val="C00000"/>
                </a:solidFill>
              </a:rPr>
              <a:t>多样性和灵活性，并支持大量接口方案，可用于多种多样的</a:t>
            </a:r>
            <a:r>
              <a:rPr lang="en-US" altLang="zh-CN" sz="1400" dirty="0" err="1">
                <a:solidFill>
                  <a:srgbClr val="C00000"/>
                </a:solidFill>
              </a:rPr>
              <a:t>IoT</a:t>
            </a:r>
            <a:r>
              <a:rPr lang="zh-CN" altLang="en-US" sz="1400" dirty="0">
                <a:solidFill>
                  <a:srgbClr val="C00000"/>
                </a:solidFill>
              </a:rPr>
              <a:t>设计。这其中包括串行总线</a:t>
            </a:r>
            <a:r>
              <a:rPr lang="en-US" altLang="zh-CN" sz="1400" dirty="0">
                <a:solidFill>
                  <a:srgbClr val="C00000"/>
                </a:solidFill>
              </a:rPr>
              <a:t>(</a:t>
            </a:r>
            <a:r>
              <a:rPr lang="zh-CN" altLang="en-US" sz="1400" dirty="0">
                <a:solidFill>
                  <a:srgbClr val="C00000"/>
                </a:solidFill>
              </a:rPr>
              <a:t>比如</a:t>
            </a:r>
            <a:r>
              <a:rPr lang="en-US" altLang="zh-CN" sz="1400" dirty="0">
                <a:solidFill>
                  <a:srgbClr val="C00000"/>
                </a:solidFill>
              </a:rPr>
              <a:t>I2C)</a:t>
            </a:r>
            <a:r>
              <a:rPr lang="zh-CN" altLang="en-US" sz="1400" dirty="0">
                <a:solidFill>
                  <a:srgbClr val="C00000"/>
                </a:solidFill>
              </a:rPr>
              <a:t>、客户端及主机</a:t>
            </a:r>
            <a:r>
              <a:rPr lang="en-US" altLang="zh-CN" sz="1400" dirty="0">
                <a:solidFill>
                  <a:srgbClr val="C00000"/>
                </a:solidFill>
              </a:rPr>
              <a:t>USB</a:t>
            </a:r>
            <a:r>
              <a:rPr lang="zh-CN" altLang="en-US" sz="1400" dirty="0">
                <a:solidFill>
                  <a:srgbClr val="C00000"/>
                </a:solidFill>
              </a:rPr>
              <a:t>、串行及并行摄像头接口、视频及图像输出和闪存卡格式</a:t>
            </a:r>
            <a:r>
              <a:rPr lang="en-US" altLang="zh-CN" sz="1400" dirty="0">
                <a:solidFill>
                  <a:srgbClr val="C00000"/>
                </a:solidFill>
              </a:rPr>
              <a:t>(</a:t>
            </a:r>
            <a:r>
              <a:rPr lang="zh-CN" altLang="en-US" sz="1400" dirty="0">
                <a:solidFill>
                  <a:srgbClr val="C00000"/>
                </a:solidFill>
              </a:rPr>
              <a:t>如</a:t>
            </a:r>
            <a:r>
              <a:rPr lang="en-US" altLang="zh-CN" sz="1400" dirty="0">
                <a:solidFill>
                  <a:srgbClr val="C00000"/>
                </a:solidFill>
              </a:rPr>
              <a:t>SD)</a:t>
            </a:r>
            <a:r>
              <a:rPr lang="zh-CN" altLang="en-US" sz="1400" dirty="0">
                <a:solidFill>
                  <a:srgbClr val="C00000"/>
                </a:solidFill>
              </a:rPr>
              <a:t>。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lvl="0"/>
            <a:r>
              <a:rPr lang="en-US" altLang="zh-CN" sz="1400" dirty="0">
                <a:solidFill>
                  <a:srgbClr val="C00000"/>
                </a:solidFill>
              </a:rPr>
              <a:t>   </a:t>
            </a:r>
            <a:r>
              <a:rPr lang="en-US" altLang="zh-CN" sz="1400" dirty="0" smtClean="0">
                <a:solidFill>
                  <a:srgbClr val="C00000"/>
                </a:solidFill>
              </a:rPr>
              <a:t>  </a:t>
            </a:r>
            <a:r>
              <a:rPr lang="en-US" altLang="zh-CN" sz="1400" dirty="0">
                <a:solidFill>
                  <a:srgbClr val="C00000"/>
                </a:solidFill>
              </a:rPr>
              <a:t>2.</a:t>
            </a:r>
            <a:r>
              <a:rPr lang="zh-CN" altLang="en-US" sz="1400" dirty="0">
                <a:solidFill>
                  <a:srgbClr val="C00000"/>
                </a:solidFill>
              </a:rPr>
              <a:t>使用节能</a:t>
            </a:r>
            <a:r>
              <a:rPr lang="en-US" altLang="zh-CN" sz="1400" dirty="0">
                <a:solidFill>
                  <a:srgbClr val="C00000"/>
                </a:solidFill>
              </a:rPr>
              <a:t>ARM</a:t>
            </a:r>
            <a:r>
              <a:rPr lang="zh-CN" altLang="en-US" sz="1400" dirty="0">
                <a:solidFill>
                  <a:srgbClr val="C00000"/>
                </a:solidFill>
              </a:rPr>
              <a:t>处理器可减少功耗和节省主板空间，因为不再需要诸多类似于</a:t>
            </a:r>
            <a:r>
              <a:rPr lang="en-US" altLang="zh-CN" sz="1400" dirty="0">
                <a:solidFill>
                  <a:srgbClr val="C00000"/>
                </a:solidFill>
              </a:rPr>
              <a:t>DC-DC</a:t>
            </a:r>
            <a:r>
              <a:rPr lang="zh-CN" altLang="en-US" sz="1400" dirty="0">
                <a:solidFill>
                  <a:srgbClr val="C00000"/>
                </a:solidFill>
              </a:rPr>
              <a:t>换流器的功率元件。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lvl="0"/>
            <a:r>
              <a:rPr lang="en-US" altLang="zh-CN" sz="1400" dirty="0">
                <a:solidFill>
                  <a:srgbClr val="C00000"/>
                </a:solidFill>
              </a:rPr>
              <a:t>   </a:t>
            </a:r>
            <a:r>
              <a:rPr lang="en-US" altLang="zh-CN" sz="1400" dirty="0" smtClean="0">
                <a:solidFill>
                  <a:srgbClr val="C00000"/>
                </a:solidFill>
              </a:rPr>
              <a:t>  </a:t>
            </a:r>
            <a:r>
              <a:rPr lang="en-US" altLang="zh-CN" sz="1400" dirty="0">
                <a:solidFill>
                  <a:srgbClr val="C00000"/>
                </a:solidFill>
              </a:rPr>
              <a:t>3. </a:t>
            </a:r>
            <a:r>
              <a:rPr lang="en-US" altLang="zh-CN" sz="1400" dirty="0" err="1" smtClean="0">
                <a:solidFill>
                  <a:srgbClr val="C00000"/>
                </a:solidFill>
              </a:rPr>
              <a:t>IoT</a:t>
            </a:r>
            <a:r>
              <a:rPr lang="zh-CN" altLang="en-US" sz="1400" dirty="0">
                <a:solidFill>
                  <a:srgbClr val="C00000"/>
                </a:solidFill>
              </a:rPr>
              <a:t>产品设计者和系统集成商可以根据正在开发的</a:t>
            </a:r>
            <a:r>
              <a:rPr lang="en-US" altLang="zh-CN" sz="1400" dirty="0" err="1">
                <a:solidFill>
                  <a:srgbClr val="C00000"/>
                </a:solidFill>
              </a:rPr>
              <a:t>IoT</a:t>
            </a:r>
            <a:r>
              <a:rPr lang="zh-CN" altLang="en-US" sz="1400" dirty="0">
                <a:solidFill>
                  <a:srgbClr val="C00000"/>
                </a:solidFill>
              </a:rPr>
              <a:t>应用程序的特性，尝试很多种处理方案。例如，他们可以决定具体</a:t>
            </a:r>
            <a:r>
              <a:rPr lang="en-US" altLang="zh-CN" sz="1400" dirty="0" err="1">
                <a:solidFill>
                  <a:srgbClr val="C00000"/>
                </a:solidFill>
              </a:rPr>
              <a:t>IoT</a:t>
            </a:r>
            <a:r>
              <a:rPr lang="zh-CN" altLang="en-US" sz="1400" dirty="0">
                <a:solidFill>
                  <a:srgbClr val="C00000"/>
                </a:solidFill>
              </a:rPr>
              <a:t>设计所需的核芯数量。此外还可在研究新一代</a:t>
            </a:r>
            <a:r>
              <a:rPr lang="en-US" altLang="zh-CN" sz="1400" dirty="0">
                <a:solidFill>
                  <a:srgbClr val="C00000"/>
                </a:solidFill>
              </a:rPr>
              <a:t>ARM</a:t>
            </a:r>
            <a:r>
              <a:rPr lang="zh-CN" altLang="en-US" sz="1400" dirty="0">
                <a:solidFill>
                  <a:srgbClr val="C00000"/>
                </a:solidFill>
              </a:rPr>
              <a:t>处理器的同时，确保向后兼容已有的基于</a:t>
            </a:r>
            <a:r>
              <a:rPr lang="en-US" altLang="zh-CN" sz="1400" dirty="0">
                <a:solidFill>
                  <a:srgbClr val="C00000"/>
                </a:solidFill>
              </a:rPr>
              <a:t>ARM</a:t>
            </a:r>
            <a:r>
              <a:rPr lang="zh-CN" altLang="en-US" sz="1400" dirty="0">
                <a:solidFill>
                  <a:srgbClr val="C00000"/>
                </a:solidFill>
              </a:rPr>
              <a:t>的产品。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 lvl="0"/>
            <a:r>
              <a:rPr lang="zh-CN" altLang="en-US" sz="1400" dirty="0">
                <a:solidFill>
                  <a:srgbClr val="C00000"/>
                </a:solidFill>
              </a:rPr>
              <a:t>在最终分析中，类似于</a:t>
            </a:r>
            <a:r>
              <a:rPr lang="en-US" altLang="zh-CN" sz="1400" dirty="0">
                <a:solidFill>
                  <a:srgbClr val="C00000"/>
                </a:solidFill>
              </a:rPr>
              <a:t>SMARC</a:t>
            </a:r>
            <a:r>
              <a:rPr lang="zh-CN" altLang="en-US" sz="1400" dirty="0">
                <a:solidFill>
                  <a:srgbClr val="C00000"/>
                </a:solidFill>
              </a:rPr>
              <a:t>标准的出现标志着</a:t>
            </a:r>
            <a:r>
              <a:rPr lang="en-US" altLang="zh-CN" sz="1400" dirty="0" err="1">
                <a:solidFill>
                  <a:srgbClr val="C00000"/>
                </a:solidFill>
              </a:rPr>
              <a:t>IoT</a:t>
            </a:r>
            <a:r>
              <a:rPr lang="zh-CN" altLang="en-US" sz="1400" dirty="0">
                <a:solidFill>
                  <a:srgbClr val="C00000"/>
                </a:solidFill>
              </a:rPr>
              <a:t>设计领域的一次重大突破</a:t>
            </a:r>
            <a:r>
              <a:rPr lang="en-US" altLang="zh-CN" sz="1400" dirty="0">
                <a:solidFill>
                  <a:srgbClr val="C00000"/>
                </a:solidFill>
              </a:rPr>
              <a:t>;</a:t>
            </a:r>
            <a:r>
              <a:rPr lang="zh-CN" altLang="en-US" sz="1400" dirty="0">
                <a:solidFill>
                  <a:srgbClr val="C00000"/>
                </a:solidFill>
              </a:rPr>
              <a:t>基于</a:t>
            </a:r>
            <a:r>
              <a:rPr lang="en-US" altLang="zh-CN" sz="1400" dirty="0">
                <a:solidFill>
                  <a:srgbClr val="C00000"/>
                </a:solidFill>
              </a:rPr>
              <a:t>ARM</a:t>
            </a:r>
            <a:r>
              <a:rPr lang="zh-CN" altLang="en-US" sz="1400" dirty="0">
                <a:solidFill>
                  <a:srgbClr val="C00000"/>
                </a:solidFill>
              </a:rPr>
              <a:t>模块的规格确保相互之间的兼容性和可升级性。</a:t>
            </a:r>
            <a:endParaRPr lang="zh-CN" altLang="en-US" sz="1400" dirty="0">
              <a:solidFill>
                <a:srgbClr val="C00000"/>
              </a:solidFill>
            </a:endParaRPr>
          </a:p>
          <a:p>
            <a:pPr lvl="0"/>
            <a:r>
              <a:rPr lang="en-US" altLang="zh-CN" sz="1400" dirty="0">
                <a:solidFill>
                  <a:srgbClr val="C00000"/>
                </a:solidFill>
              </a:rPr>
              <a:t>     </a:t>
            </a:r>
            <a:r>
              <a:rPr lang="en-US" altLang="zh-CN" sz="1400" dirty="0" err="1">
                <a:solidFill>
                  <a:srgbClr val="C00000"/>
                </a:solidFill>
              </a:rPr>
              <a:t>IoT</a:t>
            </a:r>
            <a:r>
              <a:rPr lang="zh-CN" altLang="en-US" sz="1400" dirty="0">
                <a:solidFill>
                  <a:srgbClr val="C00000"/>
                </a:solidFill>
              </a:rPr>
              <a:t>开发人员可以购买</a:t>
            </a:r>
            <a:r>
              <a:rPr lang="en-US" altLang="zh-CN" sz="1400" dirty="0" err="1">
                <a:solidFill>
                  <a:srgbClr val="C00000"/>
                </a:solidFill>
              </a:rPr>
              <a:t>SoM</a:t>
            </a:r>
            <a:r>
              <a:rPr lang="zh-CN" altLang="en-US" sz="1400" dirty="0">
                <a:solidFill>
                  <a:srgbClr val="C00000"/>
                </a:solidFill>
              </a:rPr>
              <a:t>并设计自己的基板，从而降低成本和缩短上市时间。另外，</a:t>
            </a:r>
            <a:r>
              <a:rPr lang="en-US" altLang="zh-CN" sz="1400" dirty="0" err="1">
                <a:solidFill>
                  <a:srgbClr val="C00000"/>
                </a:solidFill>
              </a:rPr>
              <a:t>IoT</a:t>
            </a:r>
            <a:r>
              <a:rPr lang="zh-CN" altLang="en-US" sz="1400" dirty="0">
                <a:solidFill>
                  <a:srgbClr val="C00000"/>
                </a:solidFill>
              </a:rPr>
              <a:t>产品开发人员在研究几项应用时，可以方便地从一个</a:t>
            </a:r>
            <a:r>
              <a:rPr lang="en-US" altLang="zh-CN" sz="1400" dirty="0" err="1">
                <a:solidFill>
                  <a:srgbClr val="C00000"/>
                </a:solidFill>
              </a:rPr>
              <a:t>SoM</a:t>
            </a:r>
            <a:r>
              <a:rPr lang="zh-CN" altLang="en-US" sz="1400" dirty="0">
                <a:solidFill>
                  <a:srgbClr val="C00000"/>
                </a:solidFill>
              </a:rPr>
              <a:t>转向另一个，并仍然使用同一块基板。这也使</a:t>
            </a:r>
            <a:r>
              <a:rPr lang="en-US" altLang="zh-CN" sz="1400" dirty="0">
                <a:solidFill>
                  <a:srgbClr val="C00000"/>
                </a:solidFill>
              </a:rPr>
              <a:t>SMARC</a:t>
            </a:r>
            <a:r>
              <a:rPr lang="zh-CN" altLang="en-US" sz="1400" dirty="0">
                <a:solidFill>
                  <a:srgbClr val="C00000"/>
                </a:solidFill>
              </a:rPr>
              <a:t>标准成为一个明智的选择。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鸿蒙开源板（L2+）设计理念---核心板+底板</a:t>
            </a:r>
            <a:endParaRPr lang="en-US" altLang="zh-CN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8684" y="980669"/>
            <a:ext cx="11434762" cy="1200329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      </a:t>
            </a:r>
            <a:r>
              <a:rPr lang="zh-CN" altLang="zh-TW" dirty="0" smtClean="0"/>
              <a:t>鸿蒙开源板</a:t>
            </a:r>
            <a:r>
              <a:rPr lang="en-US" altLang="zh-TW" dirty="0" smtClean="0"/>
              <a:t> (L2</a:t>
            </a:r>
            <a:r>
              <a:rPr lang="en-US" altLang="zh-CN" dirty="0" smtClean="0"/>
              <a:t>+</a:t>
            </a:r>
            <a:r>
              <a:rPr lang="en-US" altLang="zh-TW" dirty="0" smtClean="0"/>
              <a:t>)</a:t>
            </a:r>
            <a:r>
              <a:rPr lang="zh-CN" altLang="zh-TW" dirty="0" smtClean="0"/>
              <a:t>规范是鸿蒙系列开源板规范标准之一</a:t>
            </a:r>
            <a:r>
              <a:rPr lang="en-US" altLang="zh-TW" dirty="0" smtClean="0"/>
              <a:t>, </a:t>
            </a:r>
            <a:r>
              <a:rPr lang="zh-CN" altLang="zh-TW" dirty="0" smtClean="0"/>
              <a:t>立足于双核以上多核应用处理器</a:t>
            </a:r>
            <a:r>
              <a:rPr lang="en-US" altLang="zh-TW" dirty="0" smtClean="0"/>
              <a:t>+</a:t>
            </a:r>
            <a:r>
              <a:rPr lang="zh-CN" altLang="zh-TW" dirty="0" smtClean="0"/>
              <a:t>整合</a:t>
            </a:r>
            <a:r>
              <a:rPr lang="en-US" altLang="zh-CN" dirty="0" smtClean="0"/>
              <a:t> 5</a:t>
            </a:r>
            <a:r>
              <a:rPr lang="en-US" altLang="zh-TW" dirty="0" smtClean="0"/>
              <a:t>G/4G/3G/2G/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/BT/GPS </a:t>
            </a:r>
            <a:r>
              <a:rPr lang="zh-CN" altLang="en-US" dirty="0" smtClean="0"/>
              <a:t>多种</a:t>
            </a:r>
            <a:r>
              <a:rPr lang="zh-CN" altLang="zh-TW" dirty="0" smtClean="0"/>
              <a:t>无线通讯平台</a:t>
            </a:r>
            <a:r>
              <a:rPr lang="en-US" altLang="zh-TW" dirty="0" smtClean="0"/>
              <a:t>,</a:t>
            </a:r>
            <a:r>
              <a:rPr lang="zh-CN" altLang="zh-TW" dirty="0" smtClean="0"/>
              <a:t>方便用户快速设计智能终端设备应用而设计制定的开发板平台规范，涉及集成融合</a:t>
            </a:r>
            <a:r>
              <a:rPr lang="en-US" altLang="zh-TW" dirty="0" smtClean="0"/>
              <a:t>5G/4G/3G/2G/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/BT/GPS</a:t>
            </a:r>
            <a:r>
              <a:rPr lang="zh-CN" altLang="zh-TW" dirty="0" smtClean="0"/>
              <a:t>等多种无线通信接入智能终端类设备应用</a:t>
            </a:r>
            <a:r>
              <a:rPr lang="en-US" altLang="zh-TW" dirty="0" smtClean="0"/>
              <a:t>, </a:t>
            </a:r>
            <a:r>
              <a:rPr lang="zh-CN" altLang="zh-TW" dirty="0" smtClean="0"/>
              <a:t>可适用于智能电视</a:t>
            </a:r>
            <a:r>
              <a:rPr lang="en-US" altLang="zh-TW" dirty="0" smtClean="0"/>
              <a:t>(</a:t>
            </a:r>
            <a:r>
              <a:rPr lang="zh-CN" altLang="zh-TW" dirty="0" smtClean="0"/>
              <a:t>含</a:t>
            </a:r>
            <a:r>
              <a:rPr lang="en-US" altLang="zh-TW" dirty="0" smtClean="0"/>
              <a:t>TV box).</a:t>
            </a:r>
            <a:r>
              <a:rPr lang="zh-CN" altLang="zh-TW" dirty="0" smtClean="0"/>
              <a:t>平板电脑</a:t>
            </a:r>
            <a:r>
              <a:rPr lang="en-US" altLang="zh-TW" dirty="0" smtClean="0"/>
              <a:t>,</a:t>
            </a:r>
            <a:r>
              <a:rPr lang="zh-CN" altLang="zh-TW" dirty="0" smtClean="0"/>
              <a:t>智能手机</a:t>
            </a:r>
            <a:r>
              <a:rPr lang="en-US" altLang="zh-TW" dirty="0" smtClean="0"/>
              <a:t>,</a:t>
            </a:r>
            <a:r>
              <a:rPr lang="zh-CN" altLang="zh-TW" dirty="0" smtClean="0"/>
              <a:t>智能车载终端</a:t>
            </a:r>
            <a:r>
              <a:rPr lang="en-US" altLang="zh-TW" dirty="0" smtClean="0"/>
              <a:t>.,AR/VR</a:t>
            </a:r>
            <a:r>
              <a:rPr lang="zh-CN" altLang="zh-TW" dirty="0" smtClean="0"/>
              <a:t>等多门类智能设备</a:t>
            </a:r>
            <a:r>
              <a:rPr lang="zh-CN" altLang="en-US" dirty="0" smtClean="0"/>
              <a:t>。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2237105"/>
            <a:ext cx="6106795" cy="3858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305805" y="27148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TW" altLang="en-US" b="1" dirty="0"/>
              <a:t>设计理念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263524" y="3084330"/>
            <a:ext cx="6445625" cy="141478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 smtClean="0"/>
              <a:t>      核心</a:t>
            </a:r>
            <a:r>
              <a:rPr lang="zh-CN" altLang="en-US" dirty="0"/>
              <a:t>板</a:t>
            </a:r>
            <a:r>
              <a:rPr lang="en-US" altLang="zh-CN" dirty="0"/>
              <a:t>+</a:t>
            </a:r>
            <a:r>
              <a:rPr lang="zh-CN" altLang="en-US" dirty="0"/>
              <a:t>底板为原则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dirty="0"/>
              <a:t>     </a:t>
            </a:r>
            <a:r>
              <a:rPr lang="zh-CN" altLang="en-US" dirty="0"/>
              <a:t> 核心板以强约束为原</a:t>
            </a:r>
            <a:r>
              <a:rPr lang="zh-CN" altLang="en-US" dirty="0" smtClean="0"/>
              <a:t>则</a:t>
            </a:r>
            <a:endParaRPr lang="en-US" altLang="zh-CN" dirty="0" smtClean="0"/>
          </a:p>
          <a:p>
            <a:pPr marL="285750" indent="-285750"/>
            <a:r>
              <a:rPr lang="zh-CN" altLang="en-US" sz="1400" dirty="0" smtClean="0"/>
              <a:t>（见</a:t>
            </a:r>
            <a:r>
              <a:rPr lang="en-US" altLang="zh-CN" sz="1400" dirty="0"/>
              <a:t>L2+</a:t>
            </a:r>
            <a:r>
              <a:rPr lang="zh-CN" altLang="en-US" sz="1400" dirty="0"/>
              <a:t>规</a:t>
            </a:r>
            <a:r>
              <a:rPr lang="zh-CN" altLang="en-US" sz="1400" dirty="0" smtClean="0"/>
              <a:t>范中的</a:t>
            </a:r>
            <a:r>
              <a:rPr lang="en-US" altLang="zh-CN" sz="1400" dirty="0" err="1" smtClean="0"/>
              <a:t>OpenHarmony</a:t>
            </a:r>
            <a:r>
              <a:rPr lang="zh-CN" altLang="en-US" sz="1400" dirty="0"/>
              <a:t>开源板金手指强制与可选接口的特性</a:t>
            </a:r>
            <a:r>
              <a:rPr lang="zh-CN" altLang="en-US" sz="1400" dirty="0" smtClean="0"/>
              <a:t>表</a:t>
            </a:r>
            <a:r>
              <a:rPr lang="zh-CN" altLang="en-US" sz="1400" dirty="0" smtClean="0"/>
              <a:t>）</a:t>
            </a:r>
            <a:endParaRPr lang="zh-CN" altLang="en-US" sz="1400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dirty="0"/>
              <a:t>     </a:t>
            </a:r>
            <a:r>
              <a:rPr lang="zh-CN" altLang="en-US" dirty="0"/>
              <a:t> 底板以弱约束为原则</a:t>
            </a:r>
            <a:endParaRPr lang="zh-CN" altLang="en-US" dirty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135" y="188595"/>
            <a:ext cx="9053195" cy="440690"/>
          </a:xfrm>
        </p:spPr>
        <p:txBody>
          <a:bodyPr/>
          <a:p>
            <a:r>
              <a:rPr lang="en-US" altLang="zh-CN" dirty="0" smtClean="0">
                <a:sym typeface="+mn-ea"/>
              </a:rPr>
              <a:t>鸿蒙开源板（L2+） 314 Pin（ 0.5mm 间距）金手指核心板Pin定义</a:t>
            </a:r>
            <a:endParaRPr lang="en-US" altLang="zh-CN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166495"/>
            <a:ext cx="6330950" cy="5166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740" y="1449070"/>
            <a:ext cx="4845050" cy="395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鸿蒙开源板（L2+）开发板设计理念---配件</a:t>
            </a:r>
            <a:endParaRPr lang="en-US" altLang="zh-CN" dirty="0" smtClean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6859" y="1036347"/>
            <a:ext cx="9426388" cy="23069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        关键配件</a:t>
            </a:r>
            <a:r>
              <a:rPr lang="zh-CN" altLang="en-US" dirty="0"/>
              <a:t>的标准化，通用化和多样</a:t>
            </a:r>
            <a:r>
              <a:rPr lang="zh-CN" altLang="en-US" dirty="0" smtClean="0"/>
              <a:t>化，遵循尽量沿用现有第三方供应商配件！基于现有关键配件，给出配件接口定义。</a:t>
            </a:r>
            <a:endParaRPr lang="zh-CN" altLang="en-US" dirty="0"/>
          </a:p>
          <a:p>
            <a:pPr marL="285750" indent="-285750" algn="l"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zh-CN" altLang="en-US" dirty="0"/>
              <a:t>LCD模组</a:t>
            </a:r>
            <a:endParaRPr lang="zh-CN" altLang="en-US" dirty="0"/>
          </a:p>
          <a:p>
            <a:pPr marL="285750" indent="-285750" algn="l"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zh-CN" altLang="en-US" dirty="0"/>
              <a:t>Camera模组</a:t>
            </a:r>
            <a:endParaRPr lang="zh-CN" altLang="en-US" dirty="0"/>
          </a:p>
          <a:p>
            <a:pPr marL="285750" indent="-285750" algn="l"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dirty="0"/>
              <a:t> </a:t>
            </a:r>
            <a:r>
              <a:rPr lang="zh-CN" altLang="en-US" dirty="0"/>
              <a:t>3G/4G/5G通讯模组</a:t>
            </a:r>
            <a:endParaRPr lang="zh-CN" altLang="en-US" dirty="0"/>
          </a:p>
          <a:p>
            <a:pPr marL="285750" indent="-285750" algn="l"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dirty="0"/>
              <a:t>  WiFi/BT 通讯模组</a:t>
            </a:r>
            <a:endParaRPr lang="zh-CN" altLang="en-US" dirty="0"/>
          </a:p>
          <a:p>
            <a:pPr marL="285750" indent="-285750" algn="l"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dirty="0"/>
              <a:t>   GNSS 通讯模组</a:t>
            </a:r>
            <a:endParaRPr lang="zh-CN" altLang="en-US" dirty="0"/>
          </a:p>
          <a:p>
            <a:pPr marL="285750" indent="-285750" algn="l"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dirty="0"/>
              <a:t>   电源适配器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87" y="1557039"/>
            <a:ext cx="589597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鸿蒙开源板（L2+）核心板样式规划</a:t>
            </a:r>
            <a:endParaRPr lang="en-US" altLang="zh-CN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Title 1"/>
          <p:cNvSpPr txBox="1"/>
          <p:nvPr/>
        </p:nvSpPr>
        <p:spPr>
          <a:xfrm>
            <a:off x="610490" y="764305"/>
            <a:ext cx="8000147" cy="379477"/>
          </a:xfrm>
          <a:prstGeom prst="rect">
            <a:avLst/>
          </a:prstGeom>
        </p:spPr>
        <p:txBody>
          <a:bodyPr lIns="0" tIns="41148" rIns="0" bIns="4114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lvl="0" algn="l"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7670" y="908999"/>
            <a:ext cx="6812616" cy="369252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 dirty="0"/>
              <a:t>此级别核心板存在两个版本</a:t>
            </a:r>
            <a:endParaRPr lang="zh-CN" altLang="en-US" dirty="0"/>
          </a:p>
          <a:p>
            <a:r>
              <a:rPr lang="en-US" altLang="zh-CN" dirty="0"/>
              <a:t>          </a:t>
            </a:r>
            <a:r>
              <a:rPr lang="zh-CN" altLang="en-US" dirty="0"/>
              <a:t>小板 </a:t>
            </a:r>
            <a:r>
              <a:rPr lang="en-US" altLang="zh-CN" dirty="0" smtClean="0"/>
              <a:t>82x50mm</a:t>
            </a:r>
            <a:endParaRPr lang="en-US" altLang="zh-CN" dirty="0" smtClean="0"/>
          </a:p>
          <a:p>
            <a:r>
              <a:rPr lang="en-US" altLang="zh-CN" dirty="0" smtClean="0"/>
              <a:t>          </a:t>
            </a:r>
            <a:r>
              <a:rPr lang="zh-CN" altLang="en-US" dirty="0"/>
              <a:t>大</a:t>
            </a:r>
            <a:r>
              <a:rPr lang="zh-CN" altLang="en-US" dirty="0"/>
              <a:t>板 </a:t>
            </a:r>
            <a:r>
              <a:rPr lang="en-US" altLang="zh-CN" dirty="0"/>
              <a:t>82x80mm</a:t>
            </a:r>
            <a:endParaRPr lang="en-US" altLang="zh-CN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此级别芯片主芯片存在多样性，工艺和集成度不相同，例如</a:t>
            </a:r>
            <a:r>
              <a:rPr lang="zh-CN" altLang="en-US" dirty="0" smtClean="0"/>
              <a:t>移动</a:t>
            </a:r>
            <a:r>
              <a:rPr lang="zh-CN" altLang="en-US" dirty="0"/>
              <a:t>通讯芯片的集成度远高于工业或车规应用处理</a:t>
            </a:r>
            <a:r>
              <a:rPr lang="zh-CN" altLang="en-US" dirty="0" smtClean="0"/>
              <a:t>器</a:t>
            </a: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依托</a:t>
            </a:r>
            <a:r>
              <a:rPr lang="en-US" altLang="zh-CN" dirty="0"/>
              <a:t>MXM3</a:t>
            </a:r>
            <a:r>
              <a:rPr lang="zh-CN" altLang="en-US" dirty="0"/>
              <a:t>的接口形式（</a:t>
            </a:r>
            <a:r>
              <a:rPr lang="en-US" altLang="zh-CN" dirty="0"/>
              <a:t>314 pins</a:t>
            </a:r>
            <a:r>
              <a:rPr lang="zh-CN" altLang="en-US" dirty="0"/>
              <a:t>）。</a:t>
            </a:r>
            <a:endParaRPr lang="zh-CN" altLang="en-US" dirty="0"/>
          </a:p>
          <a:p>
            <a:pPr marL="285750" indent="-285750" algn="l">
              <a:buClrTx/>
              <a:buSzTx/>
              <a:buFont typeface="Wingdings" panose="05000000000000000000" charset="0"/>
              <a:buChar char="l"/>
            </a:pPr>
            <a:r>
              <a:rPr lang="zh-CN" altLang="en-US" dirty="0"/>
              <a:t> 支持LVDS、PCIE、CAN、</a:t>
            </a:r>
            <a:r>
              <a:rPr lang="zh-CN" altLang="en-US" dirty="0"/>
              <a:t>GE等接口，承载多种类型</a:t>
            </a:r>
            <a:endParaRPr lang="zh-CN" altLang="en-US" dirty="0"/>
          </a:p>
          <a:p>
            <a:r>
              <a:rPr lang="zh-CN" altLang="en-US" dirty="0"/>
              <a:t>的芯片及其应用场景。</a:t>
            </a:r>
            <a:endParaRPr lang="zh-CN" altLang="en-US" dirty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产品级规范，覆盖散热器和</a:t>
            </a:r>
            <a:r>
              <a:rPr lang="en-US" altLang="zh-CN" dirty="0"/>
              <a:t>RF</a:t>
            </a:r>
            <a:r>
              <a:rPr lang="zh-CN" altLang="en-US" dirty="0"/>
              <a:t>等设计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1800" dirty="0"/>
              <a:t>支持WiFi 6（802.11ax）无线网络通讯，具有高速传输、降低丢包率和重传率的特点，更有效地减少数据拥塞，并允许更多设备连接到网络，使传输更加稳定安全；也通过外接模块可扩展5G/4G，让产品的通讯拥有更高的速率，更大容量和更低延</a:t>
            </a:r>
            <a:r>
              <a:rPr lang="zh-CN" altLang="en-US" dirty="0"/>
              <a:t>迟</a:t>
            </a:r>
            <a:endParaRPr lang="zh-CN" alt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90" y="1163320"/>
            <a:ext cx="1883410" cy="1883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980440"/>
            <a:ext cx="2743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580" y="3211830"/>
            <a:ext cx="3728085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20" y="3869690"/>
            <a:ext cx="3972560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" y="4509135"/>
            <a:ext cx="5274310" cy="171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 userDrawn="1"/>
        </p:nvSpPr>
        <p:spPr>
          <a:xfrm>
            <a:off x="4314904" y="6344920"/>
            <a:ext cx="3562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Alibaba PuHuiTi" pitchFamily="18" charset="-122"/>
              </a:rPr>
              <a:t>Copyright © 202</a:t>
            </a:r>
            <a:r>
              <a:rPr lang="en-US" altLang="zh-CN" sz="1000" dirty="0">
                <a:solidFill>
                  <a:schemeClr val="bg1"/>
                </a:solidFill>
                <a:ea typeface="Alibaba PuHuiTi" pitchFamily="18" charset="-122"/>
              </a:rPr>
              <a:t>1</a:t>
            </a:r>
            <a:r>
              <a:rPr lang="zh-CN" altLang="en-US" sz="1000" dirty="0">
                <a:solidFill>
                  <a:schemeClr val="bg1"/>
                </a:solidFill>
                <a:ea typeface="Alibaba PuHuiTi" pitchFamily="18" charset="-122"/>
              </a:rPr>
              <a:t> OPENATOM FOUNDATION. All rights reserved.</a:t>
            </a:r>
            <a:endParaRPr lang="zh-CN" altLang="en-US" sz="1000" dirty="0">
              <a:solidFill>
                <a:schemeClr val="bg1"/>
              </a:solidFill>
              <a:ea typeface="Alibaba PuHuiTi" pitchFamily="18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654175" y="2795270"/>
            <a:ext cx="88836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阿里巴巴普惠体 Medium" panose="00020600040101010101" charset="-122"/>
                <a:ea typeface="阿里巴巴普惠体 Medium" panose="00020600040101010101" charset="-122"/>
              </a:rPr>
              <a:t>一切为了开发者 一切为了全世界</a:t>
            </a:r>
            <a:endParaRPr lang="zh-CN" altLang="en-US" sz="4800" b="1" dirty="0">
              <a:solidFill>
                <a:schemeClr val="bg1"/>
              </a:solidFill>
              <a:latin typeface="阿里巴巴普惠体 Medium" panose="00020600040101010101" charset="-122"/>
              <a:ea typeface="阿里巴巴普惠体 Medium" panose="0002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625" y="260890"/>
            <a:ext cx="8520430" cy="440690"/>
          </a:xfrm>
        </p:spPr>
        <p:txBody>
          <a:bodyPr/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树莓派开发板历代版本硬件比较（2）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圖片 3" descr="http://shumeipai.nxez.com/wp-content/uploads/2013/08/raspberrypi-version-compare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70" y="980440"/>
            <a:ext cx="8789670" cy="528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树莓派开发板---40Pin GPIO 扩展接口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170" y="1268730"/>
            <a:ext cx="8846185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树莓派开发板---其他扩展接口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11" y="1581921"/>
            <a:ext cx="3246718" cy="3111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91" y="1844760"/>
            <a:ext cx="2100437" cy="274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123" y="980258"/>
            <a:ext cx="3782249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025" y="2009331"/>
            <a:ext cx="1655109" cy="225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/>
          <p:nvPr/>
        </p:nvSpPr>
        <p:spPr>
          <a:xfrm>
            <a:off x="8882198" y="5210147"/>
            <a:ext cx="3096625" cy="379477"/>
          </a:xfrm>
          <a:prstGeom prst="rect">
            <a:avLst/>
          </a:prstGeom>
        </p:spPr>
        <p:txBody>
          <a:bodyPr lIns="0" tIns="41148" rIns="0" bIns="4114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>
                <a:solidFill>
                  <a:schemeClr val="tx1"/>
                </a:solidFill>
                <a:latin typeface="+mj-lt"/>
                <a:ea typeface="Alibaba PuHuiTi" pitchFamily="18" charset="-122"/>
                <a:cs typeface="+mj-lt"/>
              </a:rPr>
              <a:t>RJ45以太接口（POE）</a:t>
            </a:r>
            <a:endParaRPr lang="zh-CN" altLang="en-US" sz="2400" b="1">
              <a:solidFill>
                <a:schemeClr val="tx1"/>
              </a:solidFill>
              <a:latin typeface="+mj-lt"/>
              <a:ea typeface="Alibaba PuHuiTi" pitchFamily="18" charset="-122"/>
              <a:cs typeface="+mj-lt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479589" y="5210043"/>
            <a:ext cx="2356864" cy="379477"/>
          </a:xfrm>
          <a:prstGeom prst="rect">
            <a:avLst/>
          </a:prstGeom>
        </p:spPr>
        <p:txBody>
          <a:bodyPr lIns="0" tIns="41148" rIns="0" bIns="4114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>
                <a:solidFill>
                  <a:schemeClr val="tx1"/>
                </a:solidFill>
                <a:latin typeface="+mj-lt"/>
                <a:ea typeface="Alibaba PuHuiTi" pitchFamily="18" charset="-122"/>
                <a:cs typeface="+mj-lt"/>
              </a:rPr>
              <a:t>MIPI CSI 扩展口</a:t>
            </a:r>
            <a:endParaRPr lang="zh-CN" altLang="en-US" sz="2400" b="1">
              <a:solidFill>
                <a:schemeClr val="tx1"/>
              </a:solidFill>
              <a:latin typeface="+mj-lt"/>
              <a:ea typeface="Alibaba PuHuiTi" pitchFamily="18" charset="-122"/>
              <a:cs typeface="+mj-lt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3298849" y="5240522"/>
            <a:ext cx="2356864" cy="379477"/>
          </a:xfrm>
          <a:prstGeom prst="rect">
            <a:avLst/>
          </a:prstGeom>
        </p:spPr>
        <p:txBody>
          <a:bodyPr lIns="0" tIns="41148" rIns="0" bIns="4114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buClrTx/>
              <a:buSzTx/>
              <a:buFontTx/>
              <a:defRPr/>
            </a:pPr>
            <a:r>
              <a:rPr lang="zh-CN" altLang="en-US" sz="2400" b="1">
                <a:solidFill>
                  <a:schemeClr val="tx1"/>
                </a:solidFill>
                <a:latin typeface="+mj-lt"/>
                <a:ea typeface="Alibaba PuHuiTi" pitchFamily="18" charset="-122"/>
                <a:cs typeface="+mj-lt"/>
              </a:rPr>
              <a:t>MIPI DSI 扩展口</a:t>
            </a:r>
            <a:endParaRPr lang="zh-CN" altLang="en-US" sz="2400" b="1">
              <a:solidFill>
                <a:schemeClr val="tx1"/>
              </a:solidFill>
              <a:latin typeface="+mj-lt"/>
              <a:ea typeface="Alibaba PuHuiTi" pitchFamily="18" charset="-122"/>
              <a:cs typeface="+mj-lt"/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6298810" y="5224758"/>
            <a:ext cx="2356864" cy="379477"/>
          </a:xfrm>
          <a:prstGeom prst="rect">
            <a:avLst/>
          </a:prstGeom>
        </p:spPr>
        <p:txBody>
          <a:bodyPr lIns="0" tIns="41148" rIns="0" bIns="41148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r>
              <a:rPr lang="zh-CN" altLang="en-US" sz="2400" b="1">
                <a:solidFill>
                  <a:schemeClr val="tx1"/>
                </a:solidFill>
                <a:latin typeface="+mj-lt"/>
                <a:ea typeface="Alibaba PuHuiTi" pitchFamily="18" charset="-122"/>
                <a:cs typeface="+mj-lt"/>
              </a:rPr>
              <a:t>HDMI 接口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树莓派开发板---入门级的ARM 开发板应用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07035" y="1264920"/>
          <a:ext cx="11417935" cy="4133215"/>
        </p:xfrm>
        <a:graphic>
          <a:graphicData uri="http://schemas.openxmlformats.org/drawingml/2006/table">
            <a:tbl>
              <a:tblPr/>
              <a:tblGrid>
                <a:gridCol w="2663190"/>
                <a:gridCol w="8754745"/>
              </a:tblGrid>
              <a:tr h="251460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板型分类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随处理器性能升级而分类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630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板型架构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独立单板设计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扩展接口 为主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板型尺寸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《85x56x17mm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：四代为核心板（ 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55x40mm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）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+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底板（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160x90mm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）设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计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25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平台</a:t>
                      </a:r>
                      <a:r>
                        <a:rPr lang="zh-CN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处理器</a:t>
                      </a:r>
                      <a:r>
                        <a:rPr lang="zh-TW" alt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能力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受限于Broadcom  ARM11 到Quad Core Cortex A53/Quad Core Cortex A72 平台处理器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45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内存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  1GB, 2GB, 4GB/ 8GB LPDDR4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（限于Raspberry  Pi  4  Model  B）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无线通讯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板载</a:t>
                      </a:r>
                      <a:r>
                        <a:rPr lang="en-US" altLang="zh-C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WiFi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/BT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模组及天线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25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通用延续性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>
                        <a:buClrTx/>
                        <a:buSzTx/>
                        <a:buFontTx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因升级处理器平台，则需单独设计不同的开发板，通用延续性差，设计成本高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7575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扩展接口性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受限于板子尺寸，扩展接口有限：标准的 Raspberry Pi 40pin GPIO 接口; MIPI DSI 显示接口；MIPI CSI 输入接口；RJ45以太网口；HDMI 接口; microUSB， USB2.0 Host; micro SD card；PCIE（限于Raspberry  Pi  4）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195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供电接口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micro USB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输入为主： 允许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RJ45 POE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  <a:cs typeface="Calibri" panose="020F0502020204030204" charset="0"/>
                        </a:rPr>
                        <a:t>供电，但需要外加转接供电板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易用性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移动，便携性佳；但扩展组合应用繁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琐；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可靠性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外接插拔子板，积木式连接，长久使用可靠性弱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4160">
                <a:tc>
                  <a:txBody>
                    <a:bodyPr/>
                    <a:p>
                      <a:pPr algn="ctr" fontAlgn="t"/>
                      <a:r>
                        <a:rPr lang="zh-CN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周边扩展子板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丰富多样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60">
                <a:tc>
                  <a:txBody>
                    <a:bodyPr/>
                    <a:p>
                      <a:pPr algn="ctr" fontAlgn="t"/>
                      <a:r>
                        <a:rPr lang="zh-TW" alt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应用领域</a:t>
                      </a:r>
                      <a:endParaRPr lang="zh-TW" alt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charset="0"/>
                        </a:rPr>
                        <a:t>mini PC  ，卡片型电脑主机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charset="0"/>
                      </a:endParaRPr>
                    </a:p>
                  </a:txBody>
                  <a:tcPr marL="6418" marR="6418" marT="641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38062" y="5517961"/>
            <a:ext cx="6130290" cy="337185"/>
          </a:xfrm>
          <a:prstGeom prst="rect">
            <a:avLst/>
          </a:prstGeom>
        </p:spPr>
        <p:txBody>
          <a:bodyPr wrap="none">
            <a:spAutoFit/>
          </a:bodyPr>
          <a:p>
            <a:pPr lvl="0" fontAlgn="t"/>
            <a:r>
              <a:rPr lang="zh-CN" altLang="en-US" sz="1600" b="1" dirty="0" smtClean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受限于只使用博通一家处理器， 属封</a:t>
            </a:r>
            <a:r>
              <a:rPr lang="zh-CN" altLang="en-US" sz="1600" b="1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闭的私有</a:t>
            </a:r>
            <a:r>
              <a:rPr lang="en-US" altLang="zh-CN" sz="1600" b="1" dirty="0" smtClean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ARM</a:t>
            </a:r>
            <a:r>
              <a:rPr lang="zh-CN" altLang="en-US" sz="1600" b="1" dirty="0" smtClean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开发板生</a:t>
            </a:r>
            <a:r>
              <a:rPr lang="zh-CN" altLang="en-US" sz="1600" b="1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态</a:t>
            </a:r>
            <a:r>
              <a:rPr lang="zh-CN" altLang="en-US" sz="1600" b="1" dirty="0" smtClean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链！</a:t>
            </a:r>
            <a:endParaRPr lang="zh-CN" altLang="en-US" sz="1600" b="1" dirty="0">
              <a:solidFill>
                <a:srgbClr val="C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zh-CN" altLang="en-US">
                <a:sym typeface="+mn-ea"/>
              </a:rPr>
              <a:t>Linaro旗下的 96 Boards 开发板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196758" y="980365"/>
            <a:ext cx="11798353" cy="4351338"/>
          </a:xfrm>
        </p:spPr>
        <p:txBody>
          <a:bodyPr>
            <a:normAutofit fontScale="25000" lnSpcReduction="20000"/>
          </a:bodyPr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altLang="zh-CN" sz="7200" dirty="0" err="1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Linaro</a:t>
            </a:r>
            <a:r>
              <a:rPr lang="zh-CN" altLang="en-US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，一间非营利性质的开放源代码软件工程公司，主要的目标在于开发不同半导体公司系统单芯片（</a:t>
            </a:r>
            <a:r>
              <a:rPr lang="en-US" altLang="zh-CN" sz="7200" dirty="0" err="1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SoC</a:t>
            </a:r>
            <a:r>
              <a:rPr lang="zh-CN" altLang="en-US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）平台的共通软件，以促进消费者及厂商的福祉。针对于各个成员推出的 </a:t>
            </a:r>
            <a:r>
              <a:rPr lang="en-US" altLang="zh-CN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ARM</a:t>
            </a:r>
            <a:r>
              <a:rPr lang="zh-CN" altLang="en-US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系统单芯片（</a:t>
            </a:r>
            <a:r>
              <a:rPr lang="en-US" altLang="zh-CN" sz="7200" dirty="0" err="1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SoC</a:t>
            </a:r>
            <a:r>
              <a:rPr lang="zh-CN" altLang="en-US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），它开发了</a:t>
            </a:r>
            <a:r>
              <a:rPr lang="en-US" altLang="zh-CN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ARM</a:t>
            </a:r>
            <a:r>
              <a:rPr lang="zh-CN" altLang="en-US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开发工具、</a:t>
            </a:r>
            <a:r>
              <a:rPr lang="en-US" altLang="zh-CN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Linux</a:t>
            </a:r>
            <a:r>
              <a:rPr lang="zh-CN" altLang="en-US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内核以及</a:t>
            </a:r>
            <a:r>
              <a:rPr lang="en-US" altLang="zh-CN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Linux</a:t>
            </a:r>
            <a:r>
              <a:rPr lang="zh-CN" altLang="en-US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发行版（包括 </a:t>
            </a:r>
            <a:r>
              <a:rPr lang="en-US" altLang="zh-CN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Android </a:t>
            </a:r>
            <a:r>
              <a:rPr lang="zh-CN" altLang="en-US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及 </a:t>
            </a:r>
            <a:r>
              <a:rPr lang="en-US" altLang="zh-CN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Ubuntu</a:t>
            </a:r>
            <a:r>
              <a:rPr lang="zh-CN" altLang="en-US" sz="72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）的主要自动建构系</a:t>
            </a:r>
            <a:r>
              <a:rPr lang="zh-CN" altLang="en-US" sz="7200" dirty="0" smtClean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统</a:t>
            </a:r>
            <a:endParaRPr lang="en-US" altLang="zh-CN" sz="7200" dirty="0" smtClean="0">
              <a:solidFill>
                <a:prstClr val="black"/>
              </a:solidFill>
              <a:latin typeface="+mj-lt"/>
              <a:ea typeface="宋体" panose="02010600030101010101" pitchFamily="2" charset="-122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en-US" altLang="zh-CN" sz="6400" dirty="0" smtClean="0">
              <a:solidFill>
                <a:prstClr val="black"/>
              </a:solidFill>
              <a:latin typeface="+mj-lt"/>
              <a:ea typeface="宋体" panose="02010600030101010101" pitchFamily="2" charset="-122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altLang="zh-CN" sz="6400" dirty="0" err="1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Linaro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另一个比较大的项目是</a:t>
            </a:r>
            <a:r>
              <a:rPr lang="en-US" altLang="zh-CN" sz="6400" b="1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96Board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，主要工作是为</a:t>
            </a:r>
            <a:r>
              <a:rPr lang="en-US" altLang="zh-CN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ARM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生态提供统一的开发板，让所有开发者“有</a:t>
            </a:r>
            <a:r>
              <a:rPr lang="en-US" altLang="zh-CN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ARM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开发板可用”，最早提供的是海思的</a:t>
            </a:r>
            <a:r>
              <a:rPr lang="en-US" altLang="zh-CN" sz="6400" dirty="0" err="1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HiKey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，现在已经成为</a:t>
            </a:r>
            <a:r>
              <a:rPr lang="en-US" altLang="zh-CN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Android AOSP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项目的唯一的默认支持开发板。</a:t>
            </a:r>
            <a:r>
              <a:rPr lang="en-US" altLang="zh-CN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2018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年香港的</a:t>
            </a:r>
            <a:r>
              <a:rPr lang="en-US" altLang="zh-CN" sz="6400" dirty="0" err="1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Linaro</a:t>
            </a:r>
            <a:r>
              <a:rPr lang="en-US" altLang="zh-CN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 Connect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上，</a:t>
            </a:r>
            <a:r>
              <a:rPr lang="en-US" altLang="zh-CN" sz="6400" dirty="0" err="1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Linaro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宣布成立</a:t>
            </a:r>
            <a:r>
              <a:rPr lang="en-US" altLang="zh-CN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96Board.ai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，一口气推出</a:t>
            </a:r>
            <a:r>
              <a:rPr lang="en-US" altLang="zh-CN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3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块聚焦</a:t>
            </a:r>
            <a:r>
              <a:rPr lang="en-US" altLang="zh-CN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inference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的</a:t>
            </a:r>
            <a:r>
              <a:rPr lang="en-US" altLang="zh-CN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AI</a:t>
            </a:r>
            <a:r>
              <a:rPr lang="zh-CN" altLang="en-US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开发板，分别来自瑞芯微，海思和</a:t>
            </a:r>
            <a:r>
              <a:rPr lang="en-US" altLang="zh-CN" sz="6400" dirty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Xilinx</a:t>
            </a:r>
            <a:r>
              <a:rPr lang="zh-CN" altLang="en-US" sz="6400" dirty="0" smtClean="0">
                <a:solidFill>
                  <a:prstClr val="black"/>
                </a:solidFill>
                <a:latin typeface="+mj-lt"/>
                <a:ea typeface="宋体" panose="02010600030101010101" pitchFamily="2" charset="-122"/>
                <a:cs typeface="+mj-lt"/>
              </a:rPr>
              <a:t>。</a:t>
            </a:r>
            <a:endParaRPr lang="en-US" altLang="zh-CN" sz="6400" dirty="0" smtClean="0">
              <a:solidFill>
                <a:prstClr val="black"/>
              </a:solidFill>
              <a:latin typeface="+mj-lt"/>
              <a:ea typeface="宋体" panose="02010600030101010101" pitchFamily="2" charset="-122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en-US" altLang="zh-CN" sz="6400" dirty="0" smtClean="0">
              <a:solidFill>
                <a:prstClr val="black"/>
              </a:solidFill>
              <a:latin typeface="+mj-lt"/>
              <a:ea typeface="宋体" panose="02010600030101010101" pitchFamily="2" charset="-122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altLang="zh-CN" sz="7200" b="1" dirty="0" smtClean="0">
                <a:solidFill>
                  <a:prstClr val="black"/>
                </a:solidFill>
                <a:latin typeface="+mj-lt"/>
                <a:cs typeface="+mj-lt"/>
              </a:rPr>
              <a:t>96Boards</a:t>
            </a:r>
            <a:r>
              <a:rPr lang="zh-CN" altLang="en-US" sz="7200" b="1" dirty="0">
                <a:solidFill>
                  <a:prstClr val="black"/>
                </a:solidFill>
                <a:latin typeface="+mj-lt"/>
                <a:cs typeface="+mj-lt"/>
              </a:rPr>
              <a:t>是第一款基于</a:t>
            </a:r>
            <a:r>
              <a:rPr lang="en-US" altLang="zh-CN" sz="7200" b="1" dirty="0">
                <a:solidFill>
                  <a:prstClr val="black"/>
                </a:solidFill>
                <a:latin typeface="+mj-lt"/>
                <a:cs typeface="+mj-lt"/>
              </a:rPr>
              <a:t>ARM </a:t>
            </a:r>
            <a:r>
              <a:rPr lang="en-US" altLang="zh-CN" sz="7200" b="1" dirty="0" err="1" smtClean="0">
                <a:solidFill>
                  <a:prstClr val="black"/>
                </a:solidFill>
                <a:latin typeface="+mj-lt"/>
                <a:cs typeface="+mj-lt"/>
              </a:rPr>
              <a:t>SoC</a:t>
            </a:r>
            <a:r>
              <a:rPr lang="zh-CN" altLang="en-US" sz="7200" b="1" dirty="0" smtClean="0">
                <a:solidFill>
                  <a:prstClr val="black"/>
                </a:solidFill>
                <a:latin typeface="+mj-lt"/>
                <a:cs typeface="+mj-lt"/>
              </a:rPr>
              <a:t>的</a:t>
            </a:r>
            <a:r>
              <a:rPr lang="zh-CN" altLang="en-US" sz="7200" b="1" dirty="0">
                <a:solidFill>
                  <a:prstClr val="black"/>
                </a:solidFill>
                <a:latin typeface="+mj-lt"/>
                <a:cs typeface="+mj-lt"/>
              </a:rPr>
              <a:t>低成本、小尺寸并且兼容</a:t>
            </a:r>
            <a:r>
              <a:rPr lang="en-US" altLang="zh-CN" sz="7200" b="1" dirty="0">
                <a:solidFill>
                  <a:prstClr val="black"/>
                </a:solidFill>
                <a:latin typeface="+mj-lt"/>
                <a:cs typeface="+mj-lt"/>
              </a:rPr>
              <a:t>32</a:t>
            </a:r>
            <a:r>
              <a:rPr lang="zh-CN" altLang="en-US" sz="7200" b="1" dirty="0">
                <a:solidFill>
                  <a:prstClr val="black"/>
                </a:solidFill>
                <a:latin typeface="+mj-lt"/>
                <a:cs typeface="+mj-lt"/>
              </a:rPr>
              <a:t>位和</a:t>
            </a:r>
            <a:r>
              <a:rPr lang="en-US" altLang="zh-CN" sz="7200" b="1" dirty="0">
                <a:solidFill>
                  <a:prstClr val="black"/>
                </a:solidFill>
                <a:latin typeface="+mj-lt"/>
                <a:cs typeface="+mj-lt"/>
              </a:rPr>
              <a:t>64</a:t>
            </a:r>
            <a:r>
              <a:rPr lang="zh-CN" altLang="en-US" sz="7200" b="1" dirty="0">
                <a:solidFill>
                  <a:prstClr val="black"/>
                </a:solidFill>
                <a:latin typeface="+mj-lt"/>
                <a:cs typeface="+mj-lt"/>
              </a:rPr>
              <a:t>位</a:t>
            </a:r>
            <a:r>
              <a:rPr lang="en-US" altLang="zh-CN" sz="7200" b="1" dirty="0">
                <a:solidFill>
                  <a:prstClr val="black"/>
                </a:solidFill>
                <a:latin typeface="+mj-lt"/>
                <a:cs typeface="+mj-lt"/>
              </a:rPr>
              <a:t>Cortex-A/Cortex-R/M</a:t>
            </a:r>
            <a:r>
              <a:rPr lang="zh-CN" altLang="en-US" sz="7200" b="1" dirty="0">
                <a:solidFill>
                  <a:prstClr val="black"/>
                </a:solidFill>
                <a:latin typeface="+mj-lt"/>
                <a:cs typeface="+mj-lt"/>
              </a:rPr>
              <a:t>的公开规格的开源硬件平台。</a:t>
            </a:r>
            <a:endParaRPr lang="zh-CN" altLang="en-US" sz="7200" b="1" dirty="0">
              <a:solidFill>
                <a:prstClr val="black"/>
              </a:solidFill>
              <a:latin typeface="+mj-lt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6400" b="1" dirty="0">
              <a:solidFill>
                <a:prstClr val="black"/>
              </a:solidFill>
              <a:latin typeface="+mj-lt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zh-CN" altLang="en-US" sz="6400" b="1" dirty="0">
                <a:solidFill>
                  <a:prstClr val="black"/>
                </a:solidFill>
                <a:latin typeface="+mj-lt"/>
                <a:cs typeface="+mj-lt"/>
              </a:rPr>
              <a:t>针对外围</a:t>
            </a:r>
            <a:r>
              <a:rPr lang="en-US" altLang="zh-CN" sz="6400" b="1" dirty="0">
                <a:solidFill>
                  <a:prstClr val="black"/>
                </a:solidFill>
                <a:latin typeface="+mj-lt"/>
                <a:cs typeface="+mj-lt"/>
              </a:rPr>
              <a:t>I/O</a:t>
            </a:r>
            <a:r>
              <a:rPr lang="zh-CN" altLang="en-US" sz="6400" b="1" dirty="0">
                <a:solidFill>
                  <a:prstClr val="black"/>
                </a:solidFill>
                <a:latin typeface="+mj-lt"/>
                <a:cs typeface="+mj-lt"/>
              </a:rPr>
              <a:t>、显示和摄像头的标准扩展接口使硬件厂商开发一款附加产品，即可在平台的整个生命周期中适用所有符合</a:t>
            </a:r>
            <a:r>
              <a:rPr lang="en-US" altLang="zh-CN" sz="6400" b="1" dirty="0">
                <a:solidFill>
                  <a:prstClr val="black"/>
                </a:solidFill>
                <a:latin typeface="+mj-lt"/>
                <a:cs typeface="+mj-lt"/>
              </a:rPr>
              <a:t>96</a:t>
            </a:r>
            <a:r>
              <a:rPr lang="zh-CN" altLang="en-US" sz="6400" b="1" dirty="0">
                <a:solidFill>
                  <a:prstClr val="black"/>
                </a:solidFill>
                <a:latin typeface="+mj-lt"/>
                <a:cs typeface="+mj-lt"/>
              </a:rPr>
              <a:t>板规格的产品上。</a:t>
            </a:r>
            <a:endParaRPr lang="en-US" altLang="zh-CN" sz="6400" b="1" dirty="0">
              <a:solidFill>
                <a:prstClr val="black"/>
              </a:solidFill>
              <a:latin typeface="+mj-lt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en-US" altLang="zh-CN" sz="6400" b="1" dirty="0">
              <a:solidFill>
                <a:prstClr val="black"/>
              </a:solidFill>
              <a:latin typeface="+mj-lt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altLang="zh-CN" sz="6400" b="1" dirty="0">
                <a:solidFill>
                  <a:prstClr val="black"/>
                </a:solidFill>
                <a:latin typeface="+mj-lt"/>
                <a:cs typeface="+mj-lt"/>
              </a:rPr>
              <a:t>96Boards</a:t>
            </a:r>
            <a:r>
              <a:rPr lang="zh-CN" altLang="en-US" sz="6400" b="1" dirty="0">
                <a:solidFill>
                  <a:prstClr val="black"/>
                </a:solidFill>
                <a:latin typeface="+mj-lt"/>
                <a:cs typeface="+mj-lt"/>
              </a:rPr>
              <a:t>的初衷是提供一个平台，使工程师以较低的价格访问开发平台，有良好的底层软件支持和开源社区支撑，而且能以最新、最好、最快的速度拿到</a:t>
            </a:r>
            <a:r>
              <a:rPr lang="en-US" altLang="zh-CN" sz="6400" b="1" dirty="0">
                <a:solidFill>
                  <a:prstClr val="black"/>
                </a:solidFill>
                <a:latin typeface="+mj-lt"/>
                <a:cs typeface="+mj-lt"/>
              </a:rPr>
              <a:t>ARM </a:t>
            </a:r>
            <a:r>
              <a:rPr lang="en-US" altLang="zh-CN" sz="6400" b="1" dirty="0" err="1">
                <a:solidFill>
                  <a:prstClr val="black"/>
                </a:solidFill>
                <a:latin typeface="+mj-lt"/>
                <a:cs typeface="+mj-lt"/>
              </a:rPr>
              <a:t>SoC</a:t>
            </a:r>
            <a:r>
              <a:rPr lang="zh-CN" altLang="en-US" sz="6400" b="1" dirty="0" smtClean="0">
                <a:solidFill>
                  <a:prstClr val="black"/>
                </a:solidFill>
                <a:latin typeface="+mj-lt"/>
                <a:cs typeface="+mj-lt"/>
              </a:rPr>
              <a:t>。</a:t>
            </a:r>
            <a:endParaRPr lang="en-US" altLang="zh-CN" sz="6400" b="1" dirty="0" smtClean="0">
              <a:solidFill>
                <a:prstClr val="black"/>
              </a:solidFill>
              <a:latin typeface="+mj-lt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zh-CN" altLang="en-US" sz="6400" b="1" dirty="0" smtClean="0">
                <a:solidFill>
                  <a:prstClr val="black"/>
                </a:solidFill>
                <a:latin typeface="+mj-lt"/>
                <a:cs typeface="+mj-lt"/>
              </a:rPr>
              <a:t>目前主要分为如下</a:t>
            </a:r>
            <a:r>
              <a:rPr lang="en-US" altLang="zh-CN" sz="6400" b="1" dirty="0">
                <a:solidFill>
                  <a:prstClr val="black"/>
                </a:solidFill>
                <a:latin typeface="+mj-lt"/>
                <a:cs typeface="+mj-lt"/>
              </a:rPr>
              <a:t>96 </a:t>
            </a:r>
            <a:r>
              <a:rPr lang="en-US" altLang="zh-CN" sz="6400" b="1" dirty="0" smtClean="0">
                <a:solidFill>
                  <a:prstClr val="black"/>
                </a:solidFill>
                <a:latin typeface="+mj-lt"/>
                <a:cs typeface="+mj-lt"/>
              </a:rPr>
              <a:t>Boards</a:t>
            </a:r>
            <a:r>
              <a:rPr lang="zh-CN" altLang="en-US" sz="6400" b="1" dirty="0" smtClean="0">
                <a:solidFill>
                  <a:prstClr val="black"/>
                </a:solidFill>
                <a:latin typeface="+mj-lt"/>
                <a:cs typeface="+mj-lt"/>
              </a:rPr>
              <a:t>开源板规范：</a:t>
            </a:r>
            <a:endParaRPr lang="en-US" altLang="zh-CN" sz="6400" b="1" dirty="0" smtClean="0">
              <a:solidFill>
                <a:prstClr val="black"/>
              </a:solidFill>
              <a:latin typeface="+mj-lt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en-US" altLang="zh-CN" sz="6400" b="1" dirty="0">
              <a:solidFill>
                <a:prstClr val="black"/>
              </a:solidFill>
              <a:latin typeface="+mj-lt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altLang="zh-TW" sz="6400" dirty="0" smtClean="0">
                <a:solidFill>
                  <a:prstClr val="black"/>
                </a:solidFill>
                <a:latin typeface="+mj-lt"/>
                <a:cs typeface="+mj-lt"/>
              </a:rPr>
              <a:t>CE</a:t>
            </a:r>
            <a:r>
              <a:rPr lang="zh-TW" altLang="en-US" sz="6400" dirty="0">
                <a:solidFill>
                  <a:prstClr val="black"/>
                </a:solidFill>
                <a:latin typeface="+mj-lt"/>
                <a:cs typeface="+mj-lt"/>
              </a:rPr>
              <a:t>板开源硬件规格： </a:t>
            </a:r>
            <a:r>
              <a:rPr lang="en-US" altLang="zh-TW" sz="6400" dirty="0">
                <a:solidFill>
                  <a:prstClr val="black"/>
                </a:solidFill>
                <a:latin typeface="+mj-lt"/>
                <a:cs typeface="+mj-lt"/>
              </a:rPr>
              <a:t>https://www.96boards.org/ce-specification</a:t>
            </a:r>
            <a:endParaRPr lang="en-US" altLang="zh-TW" sz="6400" dirty="0">
              <a:solidFill>
                <a:prstClr val="black"/>
              </a:solidFill>
              <a:latin typeface="+mj-lt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altLang="zh-TW" sz="6400" dirty="0">
                <a:solidFill>
                  <a:prstClr val="black"/>
                </a:solidFill>
                <a:latin typeface="+mj-lt"/>
                <a:cs typeface="+mj-lt"/>
              </a:rPr>
              <a:t>EE</a:t>
            </a:r>
            <a:r>
              <a:rPr lang="zh-TW" altLang="en-US" sz="6400" dirty="0">
                <a:solidFill>
                  <a:prstClr val="black"/>
                </a:solidFill>
                <a:latin typeface="+mj-lt"/>
                <a:cs typeface="+mj-lt"/>
              </a:rPr>
              <a:t>板开源硬件规格： </a:t>
            </a:r>
            <a:r>
              <a:rPr lang="en-US" altLang="zh-TW" sz="6400" dirty="0">
                <a:solidFill>
                  <a:prstClr val="black"/>
                </a:solidFill>
                <a:latin typeface="+mj-lt"/>
                <a:cs typeface="+mj-lt"/>
              </a:rPr>
              <a:t>https://www.96boards.org/ee-specification</a:t>
            </a:r>
            <a:endParaRPr lang="en-US" altLang="zh-TW" sz="6400" dirty="0">
              <a:solidFill>
                <a:prstClr val="black"/>
              </a:solidFill>
              <a:latin typeface="+mj-lt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altLang="zh-TW" sz="6400" dirty="0">
                <a:solidFill>
                  <a:prstClr val="black"/>
                </a:solidFill>
                <a:latin typeface="+mj-lt"/>
                <a:cs typeface="+mj-lt"/>
              </a:rPr>
              <a:t>IE</a:t>
            </a:r>
            <a:r>
              <a:rPr lang="zh-TW" altLang="en-US" sz="6400" dirty="0">
                <a:solidFill>
                  <a:prstClr val="black"/>
                </a:solidFill>
                <a:latin typeface="+mj-lt"/>
                <a:cs typeface="+mj-lt"/>
              </a:rPr>
              <a:t>板开源硬件规格： </a:t>
            </a:r>
            <a:r>
              <a:rPr lang="en-US" altLang="zh-TW" sz="6400" dirty="0">
                <a:solidFill>
                  <a:prstClr val="black"/>
                </a:solidFill>
                <a:latin typeface="+mj-lt"/>
                <a:cs typeface="+mj-lt"/>
              </a:rPr>
              <a:t>https://www.96boards.org/ie-specification</a:t>
            </a:r>
            <a:endParaRPr lang="en-US" altLang="zh-TW" sz="6400" dirty="0">
              <a:solidFill>
                <a:prstClr val="black"/>
              </a:solidFill>
              <a:latin typeface="+mj-lt"/>
              <a:cs typeface="+mj-lt"/>
            </a:endParaRPr>
          </a:p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r>
              <a:rPr lang="en-US" altLang="zh-TW" sz="6400" dirty="0">
                <a:solidFill>
                  <a:prstClr val="black"/>
                </a:solidFill>
                <a:latin typeface="+mj-lt"/>
                <a:cs typeface="+mj-lt"/>
              </a:rPr>
              <a:t>TV</a:t>
            </a:r>
            <a:r>
              <a:rPr lang="zh-TW" altLang="en-US" sz="6400" dirty="0">
                <a:solidFill>
                  <a:prstClr val="black"/>
                </a:solidFill>
                <a:latin typeface="+mj-lt"/>
                <a:cs typeface="+mj-lt"/>
              </a:rPr>
              <a:t>板开源硬件规格： </a:t>
            </a:r>
            <a:r>
              <a:rPr lang="en-US" altLang="zh-TW" sz="6400" dirty="0">
                <a:solidFill>
                  <a:prstClr val="black"/>
                </a:solidFill>
                <a:latin typeface="+mj-lt"/>
                <a:cs typeface="+mj-lt"/>
              </a:rPr>
              <a:t>https://www.96boards.org/tv-specification</a:t>
            </a:r>
            <a:endParaRPr lang="en-US" altLang="zh-TW" sz="6400" dirty="0">
              <a:solidFill>
                <a:prstClr val="black"/>
              </a:solidFill>
              <a:latin typeface="+mj-lt"/>
              <a:cs typeface="+mj-lt"/>
            </a:endParaRPr>
          </a:p>
          <a:p>
            <a:endParaRPr lang="zh-TW" altLang="en-US" dirty="0">
              <a:latin typeface="+mj-lt"/>
              <a:cs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878" y="4724811"/>
            <a:ext cx="2891409" cy="129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Poplar 96Board EE( TV) 板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908639"/>
            <a:ext cx="3294743" cy="255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155" y="836930"/>
            <a:ext cx="7320915" cy="55403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caaf68a3-b238-4c9c-ac44-0cf190858ae2}"/>
  <p:tag name="TABLE_ENDDRAG_ORIGIN_RECT" val="915*322"/>
  <p:tag name="TABLE_ENDDRAG_RECT" val="32*102*915*323"/>
</p:tagLst>
</file>

<file path=ppt/tags/tag2.xml><?xml version="1.0" encoding="utf-8"?>
<p:tagLst xmlns:p="http://schemas.openxmlformats.org/presentationml/2006/main">
  <p:tag name="KSO_WM_UNIT_TABLE_BEAUTIFY" val="smartTable{9cfc686f-d9f0-4506-b0bf-44f7dbbb6ecb}"/>
  <p:tag name="TABLE_ENDDRAG_ORIGIN_RECT" val="615*427"/>
  <p:tag name="TABLE_ENDDRAG_RECT" val="282*76*615*427"/>
</p:tagLst>
</file>

<file path=ppt/tags/tag3.xml><?xml version="1.0" encoding="utf-8"?>
<p:tagLst xmlns:p="http://schemas.openxmlformats.org/presentationml/2006/main">
  <p:tag name="KSO_WM_UNIT_TABLE_BEAUTIFY" val="smartTable{6e93eabb-79ad-4103-b3c7-21bfa34a970a}"/>
</p:tagLst>
</file>

<file path=ppt/tags/tag4.xml><?xml version="1.0" encoding="utf-8"?>
<p:tagLst xmlns:p="http://schemas.openxmlformats.org/presentationml/2006/main">
  <p:tag name="KSO_WM_UNIT_TABLE_BEAUTIFY" val="smartTable{327c8fcc-9b8f-4ad1-b241-28e135acd3f5}"/>
</p:tagLst>
</file>

<file path=ppt/tags/tag5.xml><?xml version="1.0" encoding="utf-8"?>
<p:tagLst xmlns:p="http://schemas.openxmlformats.org/presentationml/2006/main">
  <p:tag name="KSO_WM_UNIT_TABLE_BEAUTIFY" val="smartTable{cc6b245d-fe02-4f77-a9a4-4f665e7e1e1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12897</Words>
  <Application>WPS 演示</Application>
  <PresentationFormat>宽屏</PresentationFormat>
  <Paragraphs>853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5" baseType="lpstr">
      <vt:lpstr>Arial</vt:lpstr>
      <vt:lpstr>宋体</vt:lpstr>
      <vt:lpstr>Wingdings</vt:lpstr>
      <vt:lpstr>Alibaba PuHuiTi</vt:lpstr>
      <vt:lpstr>Calibri</vt:lpstr>
      <vt:lpstr>U.S. 101</vt:lpstr>
      <vt:lpstr>Roboto</vt:lpstr>
      <vt:lpstr>Open Sans Light</vt:lpstr>
      <vt:lpstr>微软雅黑</vt:lpstr>
      <vt:lpstr>Calibri</vt:lpstr>
      <vt:lpstr>PMingLiU</vt:lpstr>
      <vt:lpstr>Segoe Print</vt:lpstr>
      <vt:lpstr>Yu Gothic UI Light</vt:lpstr>
      <vt:lpstr>Arial Unicode MS</vt:lpstr>
      <vt:lpstr>Arial</vt:lpstr>
      <vt:lpstr>΢���ź�</vt:lpstr>
      <vt:lpstr>PMingLiU</vt:lpstr>
      <vt:lpstr>Wingdings</vt:lpstr>
      <vt:lpstr>阿里巴巴普惠体 Medium</vt:lpstr>
      <vt:lpstr>Office 主题</vt:lpstr>
      <vt:lpstr>PowerPoint 演示文稿</vt:lpstr>
      <vt:lpstr>PowerPoint 演示文稿</vt:lpstr>
      <vt:lpstr>树莓派开发板历代版本硬件比较（1）</vt:lpstr>
      <vt:lpstr>树莓派开发板历代版本硬件比较（2）</vt:lpstr>
      <vt:lpstr>树莓派开发板---40Pin GPIO 扩展接口</vt:lpstr>
      <vt:lpstr>树莓派开发板---其他扩展接口</vt:lpstr>
      <vt:lpstr>树莓派开发板---入门级的ARM 开发板应用</vt:lpstr>
      <vt:lpstr>Linaro旗下的 96 Boards 开发板</vt:lpstr>
      <vt:lpstr>Poplar 96Board EE( TV) 板</vt:lpstr>
      <vt:lpstr>96Board Enterprise Edition( TV) platform</vt:lpstr>
      <vt:lpstr>华为海思Hikey960  96Board CE 开发板--（10层板）</vt:lpstr>
      <vt:lpstr>96Board Consumer Edition platform</vt:lpstr>
      <vt:lpstr>基于日本瑞萨RZ-G2M 芯片的HiHope RZ/G2 96 Board CE---MB(8层板）+Sub board（4层板） </vt:lpstr>
      <vt:lpstr>PowerPoint 演示文稿</vt:lpstr>
      <vt:lpstr>96 boards开发板---细分专业应用的ARM 开发板应用</vt:lpstr>
      <vt:lpstr>鸿蒙开源板（L2+)系列开发板设计考量</vt:lpstr>
      <vt:lpstr>什么驱使我们更好地适配鸿蒙开源板（L2+)系列开发板</vt:lpstr>
      <vt:lpstr>PowerPoint 演示文稿</vt:lpstr>
      <vt:lpstr>SMARC标准的定义</vt:lpstr>
      <vt:lpstr>SMARC 核心板模块的尺寸</vt:lpstr>
      <vt:lpstr>BtB 金手指引脚功能 --314个引脚提供最大的灵活扩展性</vt:lpstr>
      <vt:lpstr>驱动、BSP 支持</vt:lpstr>
      <vt:lpstr>SMARC产业链IP 模型</vt:lpstr>
      <vt:lpstr>什么是适合您的核心板架构</vt:lpstr>
      <vt:lpstr>SMARC  VS.  Q7 ARM----以技术取胜 </vt:lpstr>
      <vt:lpstr>SMARC  VS.  Q7 ARM----以技术取胜</vt:lpstr>
      <vt:lpstr>市售SODIMM314 pins的接口形式核心板现状---各个厂商私有接口定义由各自为政。 </vt:lpstr>
      <vt:lpstr>市售SODIMM314 pins的接口形式核心板比较</vt:lpstr>
      <vt:lpstr>符合SMARC规范的核心板将能够提供完善的平台迁移能力</vt:lpstr>
      <vt:lpstr>鸿蒙开源板（L2+）最佳选择----参照兼容并蓄的SMARC 标准。</vt:lpstr>
      <vt:lpstr>鸿蒙开源板（L2+）设计理念---核心板+底板</vt:lpstr>
      <vt:lpstr>鸿蒙开源板（L2+） 314 Pin（ 0.5mm 间距）金手指核心板Pin定义</vt:lpstr>
      <vt:lpstr>鸿蒙开源板（L2+）开发板设计理念---配件</vt:lpstr>
      <vt:lpstr>鸿蒙开源板（L2+）核心板样式规划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orix zhu</dc:creator>
  <cp:lastModifiedBy>cici</cp:lastModifiedBy>
  <cp:revision>97</cp:revision>
  <cp:lastPrinted>2021-05-19T15:35:00Z</cp:lastPrinted>
  <dcterms:created xsi:type="dcterms:W3CDTF">2021-05-19T15:35:00Z</dcterms:created>
  <dcterms:modified xsi:type="dcterms:W3CDTF">2021-07-14T15:13:00Z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E4B2F336E5ED4BCEAD45DC5AFB092592</vt:lpwstr>
  </property>
</Properties>
</file>